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65" r:id="rId2"/>
    <p:sldId id="297" r:id="rId3"/>
    <p:sldId id="283" r:id="rId4"/>
    <p:sldId id="298" r:id="rId5"/>
    <p:sldId id="258" r:id="rId6"/>
    <p:sldId id="257" r:id="rId7"/>
    <p:sldId id="266" r:id="rId8"/>
    <p:sldId id="267" r:id="rId9"/>
    <p:sldId id="269" r:id="rId10"/>
    <p:sldId id="256" r:id="rId11"/>
    <p:sldId id="290" r:id="rId12"/>
    <p:sldId id="263" r:id="rId13"/>
    <p:sldId id="285" r:id="rId14"/>
    <p:sldId id="261" r:id="rId15"/>
    <p:sldId id="262" r:id="rId16"/>
    <p:sldId id="272" r:id="rId17"/>
    <p:sldId id="273" r:id="rId18"/>
    <p:sldId id="291" r:id="rId19"/>
    <p:sldId id="276" r:id="rId20"/>
    <p:sldId id="274" r:id="rId21"/>
    <p:sldId id="275" r:id="rId22"/>
    <p:sldId id="292" r:id="rId23"/>
    <p:sldId id="277" r:id="rId24"/>
    <p:sldId id="279" r:id="rId25"/>
    <p:sldId id="278" r:id="rId26"/>
    <p:sldId id="293" r:id="rId27"/>
    <p:sldId id="294" r:id="rId28"/>
    <p:sldId id="295" r:id="rId29"/>
    <p:sldId id="296" r:id="rId30"/>
    <p:sldId id="259" r:id="rId31"/>
    <p:sldId id="280" r:id="rId32"/>
    <p:sldId id="281" r:id="rId33"/>
    <p:sldId id="289" r:id="rId34"/>
  </p:sldIdLst>
  <p:sldSz cx="12192000" cy="16256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C0F8B-9357-AC19-84BA-960828D8538C}" name="Nicola Dudley" initials="ND" userId="S::n.dudley1@keele.ac.uk::829e1ada-877e-4baf-aec3-3a1b86f618c8" providerId="AD"/>
  <p188:author id="{46E81DC7-A0F2-B709-5D69-EDB43F7FF0B4}" name="Becky Snelgrove" initials="" userId="S::r.a.snelgrove@keele.ac.uk::ec23fdc6-c731-4d09-9511-222723db40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5F9"/>
    <a:srgbClr val="6BA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2BE12-AD36-4E67-8346-0CF9FE0D3283}" v="4" dt="2025-10-14T09:02:11.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28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Dudley" userId="829e1ada-877e-4baf-aec3-3a1b86f618c8" providerId="ADAL" clId="{D055D4D3-A7E5-473F-AECF-DE4C7418E842}"/>
    <pc:docChg chg="custSel addSld delSld modSld">
      <pc:chgData name="Nicola Dudley" userId="829e1ada-877e-4baf-aec3-3a1b86f618c8" providerId="ADAL" clId="{D055D4D3-A7E5-473F-AECF-DE4C7418E842}" dt="2025-10-14T09:02:50.299" v="87" actId="20577"/>
      <pc:docMkLst>
        <pc:docMk/>
      </pc:docMkLst>
      <pc:sldChg chg="modSp mod">
        <pc:chgData name="Nicola Dudley" userId="829e1ada-877e-4baf-aec3-3a1b86f618c8" providerId="ADAL" clId="{D055D4D3-A7E5-473F-AECF-DE4C7418E842}" dt="2025-10-14T08:54:55.480" v="53" actId="20577"/>
        <pc:sldMkLst>
          <pc:docMk/>
          <pc:sldMk cId="3171304354" sldId="258"/>
        </pc:sldMkLst>
        <pc:spChg chg="mod">
          <ac:chgData name="Nicola Dudley" userId="829e1ada-877e-4baf-aec3-3a1b86f618c8" providerId="ADAL" clId="{D055D4D3-A7E5-473F-AECF-DE4C7418E842}" dt="2025-10-14T08:54:55.480" v="53" actId="20577"/>
          <ac:spMkLst>
            <pc:docMk/>
            <pc:sldMk cId="3171304354" sldId="258"/>
            <ac:spMk id="3" creationId="{CD2BA2B4-2E72-D446-A702-139252B515AD}"/>
          </ac:spMkLst>
        </pc:spChg>
        <pc:spChg chg="mod">
          <ac:chgData name="Nicola Dudley" userId="829e1ada-877e-4baf-aec3-3a1b86f618c8" providerId="ADAL" clId="{D055D4D3-A7E5-473F-AECF-DE4C7418E842}" dt="2025-10-14T08:53:52.353" v="29" actId="20577"/>
          <ac:spMkLst>
            <pc:docMk/>
            <pc:sldMk cId="3171304354" sldId="258"/>
            <ac:spMk id="6" creationId="{8BF08C3A-60EE-30C0-150B-04F4502BEC6F}"/>
          </ac:spMkLst>
        </pc:spChg>
      </pc:sldChg>
      <pc:sldChg chg="del">
        <pc:chgData name="Nicola Dudley" userId="829e1ada-877e-4baf-aec3-3a1b86f618c8" providerId="ADAL" clId="{D055D4D3-A7E5-473F-AECF-DE4C7418E842}" dt="2025-10-14T09:01:57.851" v="55" actId="47"/>
        <pc:sldMkLst>
          <pc:docMk/>
          <pc:sldMk cId="961042803" sldId="286"/>
        </pc:sldMkLst>
      </pc:sldChg>
      <pc:sldChg chg="addSp delSp modSp mod">
        <pc:chgData name="Nicola Dudley" userId="829e1ada-877e-4baf-aec3-3a1b86f618c8" providerId="ADAL" clId="{D055D4D3-A7E5-473F-AECF-DE4C7418E842}" dt="2025-10-14T08:44:27.209" v="26" actId="1076"/>
        <pc:sldMkLst>
          <pc:docMk/>
          <pc:sldMk cId="3352689211" sldId="289"/>
        </pc:sldMkLst>
        <pc:spChg chg="mod">
          <ac:chgData name="Nicola Dudley" userId="829e1ada-877e-4baf-aec3-3a1b86f618c8" providerId="ADAL" clId="{D055D4D3-A7E5-473F-AECF-DE4C7418E842}" dt="2025-10-14T08:38:22.593" v="18" actId="20577"/>
          <ac:spMkLst>
            <pc:docMk/>
            <pc:sldMk cId="3352689211" sldId="289"/>
            <ac:spMk id="6" creationId="{6D13A598-B359-1ECB-834E-78FEFDE0B4F9}"/>
          </ac:spMkLst>
        </pc:spChg>
        <pc:picChg chg="del">
          <ac:chgData name="Nicola Dudley" userId="829e1ada-877e-4baf-aec3-3a1b86f618c8" providerId="ADAL" clId="{D055D4D3-A7E5-473F-AECF-DE4C7418E842}" dt="2025-10-14T08:37:36.710" v="1" actId="478"/>
          <ac:picMkLst>
            <pc:docMk/>
            <pc:sldMk cId="3352689211" sldId="289"/>
            <ac:picMk id="9" creationId="{B44FBFC9-2553-6DE7-0488-34E370ABE687}"/>
          </ac:picMkLst>
        </pc:picChg>
        <pc:picChg chg="mod">
          <ac:chgData name="Nicola Dudley" userId="829e1ada-877e-4baf-aec3-3a1b86f618c8" providerId="ADAL" clId="{D055D4D3-A7E5-473F-AECF-DE4C7418E842}" dt="2025-10-14T08:38:14.027" v="10" actId="1076"/>
          <ac:picMkLst>
            <pc:docMk/>
            <pc:sldMk cId="3352689211" sldId="289"/>
            <ac:picMk id="10" creationId="{587D7292-E59A-C752-4454-57AAC2982CF1}"/>
          </ac:picMkLst>
        </pc:picChg>
        <pc:picChg chg="mod">
          <ac:chgData name="Nicola Dudley" userId="829e1ada-877e-4baf-aec3-3a1b86f618c8" providerId="ADAL" clId="{D055D4D3-A7E5-473F-AECF-DE4C7418E842}" dt="2025-10-14T08:38:17.064" v="11" actId="1076"/>
          <ac:picMkLst>
            <pc:docMk/>
            <pc:sldMk cId="3352689211" sldId="289"/>
            <ac:picMk id="11" creationId="{FCB35F74-E9F5-6C4F-CFB7-62F976C7B1FE}"/>
          </ac:picMkLst>
        </pc:picChg>
        <pc:picChg chg="del">
          <ac:chgData name="Nicola Dudley" userId="829e1ada-877e-4baf-aec3-3a1b86f618c8" providerId="ADAL" clId="{D055D4D3-A7E5-473F-AECF-DE4C7418E842}" dt="2025-10-14T08:38:24.857" v="19" actId="478"/>
          <ac:picMkLst>
            <pc:docMk/>
            <pc:sldMk cId="3352689211" sldId="289"/>
            <ac:picMk id="12" creationId="{F0D93F57-7A54-BD84-ABC8-20D6EA92B3F7}"/>
          </ac:picMkLst>
        </pc:picChg>
        <pc:picChg chg="add mod">
          <ac:chgData name="Nicola Dudley" userId="829e1ada-877e-4baf-aec3-3a1b86f618c8" providerId="ADAL" clId="{D055D4D3-A7E5-473F-AECF-DE4C7418E842}" dt="2025-10-14T08:44:27.209" v="26" actId="1076"/>
          <ac:picMkLst>
            <pc:docMk/>
            <pc:sldMk cId="3352689211" sldId="289"/>
            <ac:picMk id="14" creationId="{3F9A5432-A0FE-146B-2CD6-9F2739FD88C8}"/>
          </ac:picMkLst>
        </pc:picChg>
      </pc:sldChg>
      <pc:sldChg chg="add">
        <pc:chgData name="Nicola Dudley" userId="829e1ada-877e-4baf-aec3-3a1b86f618c8" providerId="ADAL" clId="{D055D4D3-A7E5-473F-AECF-DE4C7418E842}" dt="2025-10-14T09:01:50.411" v="54"/>
        <pc:sldMkLst>
          <pc:docMk/>
          <pc:sldMk cId="3383958312" sldId="297"/>
        </pc:sldMkLst>
      </pc:sldChg>
      <pc:sldChg chg="modSp add mod">
        <pc:chgData name="Nicola Dudley" userId="829e1ada-877e-4baf-aec3-3a1b86f618c8" providerId="ADAL" clId="{D055D4D3-A7E5-473F-AECF-DE4C7418E842}" dt="2025-10-14T09:02:50.299" v="87" actId="20577"/>
        <pc:sldMkLst>
          <pc:docMk/>
          <pc:sldMk cId="489858958" sldId="298"/>
        </pc:sldMkLst>
        <pc:spChg chg="mod">
          <ac:chgData name="Nicola Dudley" userId="829e1ada-877e-4baf-aec3-3a1b86f618c8" providerId="ADAL" clId="{D055D4D3-A7E5-473F-AECF-DE4C7418E842}" dt="2025-10-14T09:02:50.299" v="87" actId="20577"/>
          <ac:spMkLst>
            <pc:docMk/>
            <pc:sldMk cId="489858958" sldId="298"/>
            <ac:spMk id="2" creationId="{3A0307B6-1146-E2AC-30B1-A2300DE2469D}"/>
          </ac:spMkLst>
        </pc:spChg>
        <pc:spChg chg="mod">
          <ac:chgData name="Nicola Dudley" userId="829e1ada-877e-4baf-aec3-3a1b86f618c8" providerId="ADAL" clId="{D055D4D3-A7E5-473F-AECF-DE4C7418E842}" dt="2025-10-14T09:02:23.035" v="63" actId="20577"/>
          <ac:spMkLst>
            <pc:docMk/>
            <pc:sldMk cId="489858958" sldId="298"/>
            <ac:spMk id="4" creationId="{E95064C3-8A53-7E89-F1FC-011387FAA6E9}"/>
          </ac:spMkLst>
        </pc:spChg>
        <pc:spChg chg="mod">
          <ac:chgData name="Nicola Dudley" userId="829e1ada-877e-4baf-aec3-3a1b86f618c8" providerId="ADAL" clId="{D055D4D3-A7E5-473F-AECF-DE4C7418E842}" dt="2025-10-14T09:02:18.164" v="60" actId="20577"/>
          <ac:spMkLst>
            <pc:docMk/>
            <pc:sldMk cId="489858958" sldId="298"/>
            <ac:spMk id="5" creationId="{B83CEF66-507D-1C30-FF66-317EC4A3D05A}"/>
          </ac:spMkLst>
        </pc:spChg>
      </pc:sldChg>
    </pc:docChg>
  </pc:docChgLst>
  <pc:docChgLst>
    <pc:chgData name="Nicola Dudley" userId="829e1ada-877e-4baf-aec3-3a1b86f618c8" providerId="ADAL" clId="{EB85700C-A9C5-4A2D-9F58-B0C01A213891}"/>
    <pc:docChg chg="undo redo custSel addSld delSld modSld modNotesMaster">
      <pc:chgData name="Nicola Dudley" userId="829e1ada-877e-4baf-aec3-3a1b86f618c8" providerId="ADAL" clId="{EB85700C-A9C5-4A2D-9F58-B0C01A213891}" dt="2025-06-09T15:29:08.021" v="3816" actId="1076"/>
      <pc:docMkLst>
        <pc:docMk/>
      </pc:docMkLst>
      <pc:sldChg chg="modSp mod">
        <pc:chgData name="Nicola Dudley" userId="829e1ada-877e-4baf-aec3-3a1b86f618c8" providerId="ADAL" clId="{EB85700C-A9C5-4A2D-9F58-B0C01A213891}" dt="2025-06-05T10:13:01.358" v="13" actId="20577"/>
        <pc:sldMkLst>
          <pc:docMk/>
          <pc:sldMk cId="13079724" sldId="265"/>
        </pc:sldMkLst>
      </pc:sldChg>
      <pc:sldChg chg="modSp mod">
        <pc:chgData name="Nicola Dudley" userId="829e1ada-877e-4baf-aec3-3a1b86f618c8" providerId="ADAL" clId="{EB85700C-A9C5-4A2D-9F58-B0C01A213891}" dt="2025-06-05T10:56:36.893" v="739" actId="115"/>
        <pc:sldMkLst>
          <pc:docMk/>
          <pc:sldMk cId="738248271" sldId="283"/>
        </pc:sldMkLst>
      </pc:sldChg>
      <pc:sldChg chg="modSp mod">
        <pc:chgData name="Nicola Dudley" userId="829e1ada-877e-4baf-aec3-3a1b86f618c8" providerId="ADAL" clId="{EB85700C-A9C5-4A2D-9F58-B0C01A213891}" dt="2025-06-05T10:55:59.877" v="733" actId="1035"/>
        <pc:sldMkLst>
          <pc:docMk/>
          <pc:sldMk cId="961042803" sldId="286"/>
        </pc:sldMkLst>
      </pc:sldChg>
      <pc:sldChg chg="addSp delSp modSp add mod">
        <pc:chgData name="Nicola Dudley" userId="829e1ada-877e-4baf-aec3-3a1b86f618c8" providerId="ADAL" clId="{EB85700C-A9C5-4A2D-9F58-B0C01A213891}" dt="2025-06-05T10:59:05.389" v="740" actId="478"/>
        <pc:sldMkLst>
          <pc:docMk/>
          <pc:sldMk cId="2560735503" sldId="290"/>
        </pc:sldMkLst>
      </pc:sldChg>
      <pc:sldChg chg="new del">
        <pc:chgData name="Nicola Dudley" userId="829e1ada-877e-4baf-aec3-3a1b86f618c8" providerId="ADAL" clId="{EB85700C-A9C5-4A2D-9F58-B0C01A213891}" dt="2025-06-05T10:14:23.840" v="15" actId="680"/>
        <pc:sldMkLst>
          <pc:docMk/>
          <pc:sldMk cId="3812506887" sldId="290"/>
        </pc:sldMkLst>
      </pc:sldChg>
      <pc:sldChg chg="addSp delSp modSp add mod">
        <pc:chgData name="Nicola Dudley" userId="829e1ada-877e-4baf-aec3-3a1b86f618c8" providerId="ADAL" clId="{EB85700C-A9C5-4A2D-9F58-B0C01A213891}" dt="2025-06-05T12:46:14.644" v="744"/>
        <pc:sldMkLst>
          <pc:docMk/>
          <pc:sldMk cId="1597348093" sldId="291"/>
        </pc:sldMkLst>
      </pc:sldChg>
      <pc:sldChg chg="addSp delSp modSp add mod">
        <pc:chgData name="Nicola Dudley" userId="829e1ada-877e-4baf-aec3-3a1b86f618c8" providerId="ADAL" clId="{EB85700C-A9C5-4A2D-9F58-B0C01A213891}" dt="2025-06-06T10:32:11.087" v="3202" actId="20577"/>
        <pc:sldMkLst>
          <pc:docMk/>
          <pc:sldMk cId="2746666818" sldId="292"/>
        </pc:sldMkLst>
      </pc:sldChg>
      <pc:sldChg chg="modSp add mod">
        <pc:chgData name="Nicola Dudley" userId="829e1ada-877e-4baf-aec3-3a1b86f618c8" providerId="ADAL" clId="{EB85700C-A9C5-4A2D-9F58-B0C01A213891}" dt="2025-06-06T09:17:33.574" v="769" actId="20577"/>
        <pc:sldMkLst>
          <pc:docMk/>
          <pc:sldMk cId="1948865418" sldId="293"/>
        </pc:sldMkLst>
      </pc:sldChg>
      <pc:sldChg chg="add del setBg">
        <pc:chgData name="Nicola Dudley" userId="829e1ada-877e-4baf-aec3-3a1b86f618c8" providerId="ADAL" clId="{EB85700C-A9C5-4A2D-9F58-B0C01A213891}" dt="2025-06-06T09:17:08.333" v="751"/>
        <pc:sldMkLst>
          <pc:docMk/>
          <pc:sldMk cId="3970674494" sldId="293"/>
        </pc:sldMkLst>
      </pc:sldChg>
      <pc:sldChg chg="add del">
        <pc:chgData name="Nicola Dudley" userId="829e1ada-877e-4baf-aec3-3a1b86f618c8" providerId="ADAL" clId="{EB85700C-A9C5-4A2D-9F58-B0C01A213891}" dt="2025-06-06T09:17:08.333" v="751"/>
        <pc:sldMkLst>
          <pc:docMk/>
          <pc:sldMk cId="3290312454" sldId="294"/>
        </pc:sldMkLst>
      </pc:sldChg>
      <pc:sldChg chg="addSp delSp modSp add mod">
        <pc:chgData name="Nicola Dudley" userId="829e1ada-877e-4baf-aec3-3a1b86f618c8" providerId="ADAL" clId="{EB85700C-A9C5-4A2D-9F58-B0C01A213891}" dt="2025-06-09T09:36:26.438" v="3473" actId="113"/>
        <pc:sldMkLst>
          <pc:docMk/>
          <pc:sldMk cId="3950830971" sldId="294"/>
        </pc:sldMkLst>
      </pc:sldChg>
      <pc:sldChg chg="add del">
        <pc:chgData name="Nicola Dudley" userId="829e1ada-877e-4baf-aec3-3a1b86f618c8" providerId="ADAL" clId="{EB85700C-A9C5-4A2D-9F58-B0C01A213891}" dt="2025-06-06T09:17:08.333" v="751"/>
        <pc:sldMkLst>
          <pc:docMk/>
          <pc:sldMk cId="905810492" sldId="295"/>
        </pc:sldMkLst>
      </pc:sldChg>
      <pc:sldChg chg="addSp delSp modSp add mod">
        <pc:chgData name="Nicola Dudley" userId="829e1ada-877e-4baf-aec3-3a1b86f618c8" providerId="ADAL" clId="{EB85700C-A9C5-4A2D-9F58-B0C01A213891}" dt="2025-06-09T09:14:10.266" v="3469" actId="20577"/>
        <pc:sldMkLst>
          <pc:docMk/>
          <pc:sldMk cId="1121606262" sldId="295"/>
        </pc:sldMkLst>
      </pc:sldChg>
      <pc:sldChg chg="add del">
        <pc:chgData name="Nicola Dudley" userId="829e1ada-877e-4baf-aec3-3a1b86f618c8" providerId="ADAL" clId="{EB85700C-A9C5-4A2D-9F58-B0C01A213891}" dt="2025-06-06T10:33:06.943" v="3203" actId="47"/>
        <pc:sldMkLst>
          <pc:docMk/>
          <pc:sldMk cId="2102619216" sldId="295"/>
        </pc:sldMkLst>
      </pc:sldChg>
      <pc:sldChg chg="addSp delSp modSp new mod">
        <pc:chgData name="Nicola Dudley" userId="829e1ada-877e-4baf-aec3-3a1b86f618c8" providerId="ADAL" clId="{EB85700C-A9C5-4A2D-9F58-B0C01A213891}" dt="2025-06-09T15:29:08.021" v="3816" actId="1076"/>
        <pc:sldMkLst>
          <pc:docMk/>
          <pc:sldMk cId="4154382338"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12A913A7-9274-44A4-9989-87695CADF9C9}" type="datetimeFigureOut">
              <a:rPr lang="en-GB" smtClean="0"/>
              <a:t>14/10/2025</a:t>
            </a:fld>
            <a:endParaRPr lang="en-GB"/>
          </a:p>
        </p:txBody>
      </p:sp>
      <p:sp>
        <p:nvSpPr>
          <p:cNvPr id="4" name="Slide Image Placeholder 3"/>
          <p:cNvSpPr>
            <a:spLocks noGrp="1" noRot="1" noChangeAspect="1"/>
          </p:cNvSpPr>
          <p:nvPr>
            <p:ph type="sldImg" idx="2"/>
          </p:nvPr>
        </p:nvSpPr>
        <p:spPr>
          <a:xfrm>
            <a:off x="2085975" y="1233488"/>
            <a:ext cx="2497138"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DAA63DD9-1E08-45B0-B421-23754E2B21BD}" type="slidenum">
              <a:rPr lang="en-GB" smtClean="0"/>
              <a:t>‹#›</a:t>
            </a:fld>
            <a:endParaRPr lang="en-GB"/>
          </a:p>
        </p:txBody>
      </p:sp>
    </p:spTree>
    <p:extLst>
      <p:ext uri="{BB962C8B-B14F-4D97-AF65-F5344CB8AC3E}">
        <p14:creationId xmlns:p14="http://schemas.microsoft.com/office/powerpoint/2010/main" val="251984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Vulnerable = 25</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Endangered = 50</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critically endangered = 75</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presumed extinct = 100</a:t>
            </a:r>
          </a:p>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12</a:t>
            </a:fld>
            <a:endParaRPr lang="en-GB"/>
          </a:p>
        </p:txBody>
      </p:sp>
    </p:spTree>
    <p:extLst>
      <p:ext uri="{BB962C8B-B14F-4D97-AF65-F5344CB8AC3E}">
        <p14:creationId xmlns:p14="http://schemas.microsoft.com/office/powerpoint/2010/main" val="157402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Vulnerable = 25</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Endangered = 50</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critically endangered = 75</a:t>
            </a:r>
          </a:p>
          <a:p>
            <a:pPr algn="l">
              <a:buFont typeface="Arial" panose="020B0604020202020204" pitchFamily="34" charset="0"/>
              <a:buChar char="•"/>
            </a:pPr>
            <a:r>
              <a:rPr lang="en-GB" b="0" i="0">
                <a:solidFill>
                  <a:srgbClr val="5C5C5C"/>
                </a:solidFill>
                <a:effectLst/>
                <a:highlight>
                  <a:srgbClr val="FFFFFF"/>
                </a:highlight>
                <a:latin typeface="Arial" panose="020B0604020202020204" pitchFamily="34" charset="0"/>
              </a:rPr>
              <a:t>presumed extinct = 100</a:t>
            </a:r>
          </a:p>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13</a:t>
            </a:fld>
            <a:endParaRPr lang="en-GB"/>
          </a:p>
        </p:txBody>
      </p:sp>
    </p:spTree>
    <p:extLst>
      <p:ext uri="{BB962C8B-B14F-4D97-AF65-F5344CB8AC3E}">
        <p14:creationId xmlns:p14="http://schemas.microsoft.com/office/powerpoint/2010/main" val="120205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A63DD9-1E08-45B0-B421-23754E2B21BD}" type="slidenum">
              <a:rPr lang="en-GB" smtClean="0"/>
              <a:t>19</a:t>
            </a:fld>
            <a:endParaRPr lang="en-GB"/>
          </a:p>
        </p:txBody>
      </p:sp>
    </p:spTree>
    <p:extLst>
      <p:ext uri="{BB962C8B-B14F-4D97-AF65-F5344CB8AC3E}">
        <p14:creationId xmlns:p14="http://schemas.microsoft.com/office/powerpoint/2010/main" val="1247421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27904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27529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75791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9302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FBC169-5199-4644-9798-D4E670A1CF98}" type="datetimeFigureOut">
              <a:rPr lang="en-GB" smtClean="0"/>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12230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42317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FBC169-5199-4644-9798-D4E670A1CF98}" type="datetimeFigureOut">
              <a:rPr lang="en-GB" smtClean="0"/>
              <a:t>14/10/2025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356044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BC169-5199-4644-9798-D4E670A1CF98}" type="datetimeFigureOut">
              <a:rPr lang="en-GB" smtClean="0"/>
              <a:t>14/10/2025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18552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BC169-5199-4644-9798-D4E670A1CF98}" type="datetimeFigureOut">
              <a:rPr lang="en-GB" smtClean="0"/>
              <a:t>14/10/2025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78540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77960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47FBC169-5199-4644-9798-D4E670A1CF98}" type="datetimeFigureOut">
              <a:rPr lang="en-GB" smtClean="0"/>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709767-B98E-4E9B-8D71-1CA97DB921CE}" type="slidenum">
              <a:rPr lang="en-GB" smtClean="0"/>
              <a:t>‹#›</a:t>
            </a:fld>
            <a:endParaRPr lang="en-GB"/>
          </a:p>
        </p:txBody>
      </p:sp>
    </p:spTree>
    <p:extLst>
      <p:ext uri="{BB962C8B-B14F-4D97-AF65-F5344CB8AC3E}">
        <p14:creationId xmlns:p14="http://schemas.microsoft.com/office/powerpoint/2010/main" val="53804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82000"/>
                  </a:schemeClr>
                </a:solidFill>
              </a:defRPr>
            </a:lvl1pPr>
          </a:lstStyle>
          <a:p>
            <a:fld id="{47FBC169-5199-4644-9798-D4E670A1CF98}" type="datetimeFigureOut">
              <a:rPr lang="en-GB" smtClean="0"/>
              <a:t>14/10/2025</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82000"/>
                  </a:schemeClr>
                </a:solidFill>
              </a:defRPr>
            </a:lvl1pPr>
          </a:lstStyle>
          <a:p>
            <a:fld id="{2F709767-B98E-4E9B-8D71-1CA97DB921CE}" type="slidenum">
              <a:rPr lang="en-GB" smtClean="0"/>
              <a:t>‹#›</a:t>
            </a:fld>
            <a:endParaRPr lang="en-GB"/>
          </a:p>
        </p:txBody>
      </p:sp>
    </p:spTree>
    <p:extLst>
      <p:ext uri="{BB962C8B-B14F-4D97-AF65-F5344CB8AC3E}">
        <p14:creationId xmlns:p14="http://schemas.microsoft.com/office/powerpoint/2010/main" val="100066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youtube.com/playlist?list=PLNQjaHx8VykWIDWHR98v-3Zs1w1CwhMbm" TargetMode="External"/><Relationship Id="rId7" Type="http://schemas.openxmlformats.org/officeDocument/2006/relationships/image" Target="../media/image1.jpeg"/><Relationship Id="rId2" Type="http://schemas.openxmlformats.org/officeDocument/2006/relationships/hyperlink" Target="https://www.britishscienceweek.org/app/uploads/2024/02/British-Science-Week-2024-Primary-pack.pdf" TargetMode="External"/><Relationship Id="rId1" Type="http://schemas.openxmlformats.org/officeDocument/2006/relationships/slideLayout" Target="../slideLayouts/slideLayout6.xml"/><Relationship Id="rId6" Type="http://schemas.openxmlformats.org/officeDocument/2006/relationships/hyperlink" Target="https://pstt.org.uk/unique-resources/a-scientist-just-like-me/" TargetMode="External"/><Relationship Id="rId5" Type="http://schemas.openxmlformats.org/officeDocument/2006/relationships/hyperlink" Target="https://explorify.uk/en/activities?search" TargetMode="External"/><Relationship Id="rId4" Type="http://schemas.openxmlformats.org/officeDocument/2006/relationships/hyperlink" Target="https://www.keele.ac.uk/earth-stories/"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hebigplasticcount.com/" TargetMode="External"/><Relationship Id="rId7" Type="http://schemas.openxmlformats.org/officeDocument/2006/relationships/image" Target="../media/image3.png"/><Relationship Id="rId2" Type="http://schemas.openxmlformats.org/officeDocument/2006/relationships/hyperlink" Target="https://www.youtube.com/playlist?list=PLNQjaHx8VykWIDWHR98v-3Zs1w1CwhMbm" TargetMode="External"/><Relationship Id="rId1" Type="http://schemas.openxmlformats.org/officeDocument/2006/relationships/slideLayout" Target="../slideLayouts/slideLayout6.xml"/><Relationship Id="rId6" Type="http://schemas.openxmlformats.org/officeDocument/2006/relationships/hyperlink" Target="https://pstt.org.uk/unique-resources/a-scientist-just-like-me/?_sft_job_types=environment-climate" TargetMode="External"/><Relationship Id="rId5" Type="http://schemas.openxmlformats.org/officeDocument/2006/relationships/hyperlink" Target="https://www.keele.ac.uk/earth-stories/" TargetMode="External"/><Relationship Id="rId4" Type="http://schemas.openxmlformats.org/officeDocument/2006/relationships/hyperlink" Target="https://explorify.uk/en/activities/problem-solvers/pack-it-in" TargetMode="External"/><Relationship Id="rId9"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keele.ac.uk/earth-stories/" TargetMode="External"/><Relationship Id="rId7" Type="http://schemas.openxmlformats.org/officeDocument/2006/relationships/image" Target="../media/image2.png"/><Relationship Id="rId2" Type="http://schemas.openxmlformats.org/officeDocument/2006/relationships/hyperlink" Target="https://www.youtube.com/@EarthStoriesFilmFestival" TargetMode="External"/><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https://www.youtube.com/playlist?list=PLNQjaHx8VykWIDWHR98v-3Zs1w1CwhMbm" TargetMode="External"/><Relationship Id="rId10" Type="http://schemas.openxmlformats.org/officeDocument/2006/relationships/image" Target="../media/image5.png"/><Relationship Id="rId4" Type="http://schemas.openxmlformats.org/officeDocument/2006/relationships/hyperlink" Target="https://explorify.uk/teacher-support/science-teaching-support/2-how-to-teach-the-climate-challenge"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keele.ac.uk/earth-stories/" TargetMode="External"/><Relationship Id="rId2" Type="http://schemas.openxmlformats.org/officeDocument/2006/relationships/hyperlink" Target="https://www.youtube.com/playlist?list=PLNQjaHx8VykWIDWHR98v-3Zs1w1CwhMbm" TargetMode="Externa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keele.ac.uk/earth-stories/" TargetMode="External"/><Relationship Id="rId7" Type="http://schemas.openxmlformats.org/officeDocument/2006/relationships/image" Target="../media/image3.png"/><Relationship Id="rId2" Type="http://schemas.openxmlformats.org/officeDocument/2006/relationships/hyperlink" Target="https://www.earthday.org/" TargetMode="Externa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s://youtu.be/8YiwBsTQ_c0" TargetMode="External"/><Relationship Id="rId3" Type="http://schemas.openxmlformats.org/officeDocument/2006/relationships/hyperlink" Target="https://www.bbc.co.uk/bitesize/articles/z7pvcxs" TargetMode="External"/><Relationship Id="rId7" Type="http://schemas.openxmlformats.org/officeDocument/2006/relationships/hyperlink" Target="https://teltblog.uclan.ac.uk/2020/01/27/five-tips-for-filming-with-a-mobile-phone/" TargetMode="External"/><Relationship Id="rId12" Type="http://schemas.openxmlformats.org/officeDocument/2006/relationships/image" Target="../media/image42.png"/><Relationship Id="rId2" Type="http://schemas.openxmlformats.org/officeDocument/2006/relationships/hyperlink" Target="https://www.bbc.co.uk/bitesize/articles/zyq8qyc" TargetMode="External"/><Relationship Id="rId1" Type="http://schemas.openxmlformats.org/officeDocument/2006/relationships/slideLayout" Target="../slideLayouts/slideLayout6.xml"/><Relationship Id="rId6" Type="http://schemas.openxmlformats.org/officeDocument/2006/relationships/hyperlink" Target="https://www.bbc.co.uk/bitesize/articles/zjxcg7h" TargetMode="External"/><Relationship Id="rId11" Type="http://schemas.openxmlformats.org/officeDocument/2006/relationships/image" Target="../media/image41.png"/><Relationship Id="rId5" Type="http://schemas.openxmlformats.org/officeDocument/2006/relationships/hyperlink" Target="https://www.bbc.co.uk/bitesize/articles/zbq6s82" TargetMode="External"/><Relationship Id="rId10" Type="http://schemas.openxmlformats.org/officeDocument/2006/relationships/image" Target="../media/image1.jpeg"/><Relationship Id="rId4" Type="http://schemas.openxmlformats.org/officeDocument/2006/relationships/hyperlink" Target="https://www.bbc.co.uk/bitesize/articles/zyvts82" TargetMode="External"/><Relationship Id="rId9" Type="http://schemas.openxmlformats.org/officeDocument/2006/relationships/hyperlink" Target="https://www.pocket-lint.com/phones/news/131351-10-tips-for-recording-better-video-with-your-smartphon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forms.office.com/e/X4te7GnGm4"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keele.ac.uk/earth-stories/"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56EE87E4-1DE7-06D3-5981-3813732B2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877C61A8-DE95-CB19-26D3-A73A0243E003}"/>
              </a:ext>
            </a:extLst>
          </p:cNvPr>
          <p:cNvSpPr txBox="1"/>
          <p:nvPr/>
        </p:nvSpPr>
        <p:spPr>
          <a:xfrm>
            <a:off x="1745682" y="11303000"/>
            <a:ext cx="8700635" cy="2800767"/>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GB" sz="8800" b="1" dirty="0">
                <a:latin typeface="Bahnschrift" panose="020B0502040204020203" pitchFamily="34" charset="0"/>
              </a:rPr>
              <a:t>Primary Teacher</a:t>
            </a:r>
          </a:p>
          <a:p>
            <a:pPr algn="ctr"/>
            <a:r>
              <a:rPr lang="en-GB" sz="8800" b="1" dirty="0">
                <a:latin typeface="Bahnschrift" panose="020B0502040204020203" pitchFamily="34" charset="0"/>
              </a:rPr>
              <a:t>Resource Pack</a:t>
            </a:r>
          </a:p>
        </p:txBody>
      </p:sp>
    </p:spTree>
    <p:extLst>
      <p:ext uri="{BB962C8B-B14F-4D97-AF65-F5344CB8AC3E}">
        <p14:creationId xmlns:p14="http://schemas.microsoft.com/office/powerpoint/2010/main" val="1307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0977C73-5C9E-1C05-AADC-275BCC903266}"/>
              </a:ext>
            </a:extLst>
          </p:cNvPr>
          <p:cNvSpPr>
            <a:spLocks noGrp="1"/>
          </p:cNvSpPr>
          <p:nvPr>
            <p:ph type="title"/>
          </p:nvPr>
        </p:nvSpPr>
        <p:spPr>
          <a:xfrm>
            <a:off x="616226" y="199191"/>
            <a:ext cx="10881846" cy="2470797"/>
          </a:xfrm>
        </p:spPr>
        <p:txBody>
          <a:bodyPr>
            <a:normAutofit/>
          </a:body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90 minutes</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how climate change is affecting species globally and what is being done to save them.</a:t>
            </a:r>
            <a:endParaRPr lang="en-GB">
              <a:latin typeface="Bahnschrift" panose="020B0502040204020203" pitchFamily="34" charset="0"/>
            </a:endParaRPr>
          </a:p>
        </p:txBody>
      </p:sp>
      <p:sp>
        <p:nvSpPr>
          <p:cNvPr id="8" name="TextBox 7">
            <a:extLst>
              <a:ext uri="{FF2B5EF4-FFF2-40B4-BE49-F238E27FC236}">
                <a16:creationId xmlns:a16="http://schemas.microsoft.com/office/drawing/2014/main" id="{37404EEA-5EDF-DD20-3F4C-4FCF41065B91}"/>
              </a:ext>
            </a:extLst>
          </p:cNvPr>
          <p:cNvSpPr txBox="1"/>
          <p:nvPr/>
        </p:nvSpPr>
        <p:spPr>
          <a:xfrm>
            <a:off x="462400" y="7733856"/>
            <a:ext cx="11190017" cy="7979107"/>
          </a:xfrm>
          <a:prstGeom prst="rect">
            <a:avLst/>
          </a:prstGeom>
          <a:noFill/>
        </p:spPr>
        <p:txBody>
          <a:bodyPr wrap="square" lIns="91440" tIns="45720" rIns="91440" bIns="45720" rtlCol="0" anchor="t">
            <a:spAutoFit/>
          </a:bodyPr>
          <a:lstStyle/>
          <a:p>
            <a:r>
              <a:rPr lang="en-GB" sz="2050" dirty="0">
                <a:latin typeface="Bahnschrift"/>
              </a:rPr>
              <a:t>Instructions:</a:t>
            </a:r>
          </a:p>
          <a:p>
            <a:pPr marL="257175" indent="-257175">
              <a:buFont typeface="+mj-lt"/>
              <a:buAutoNum type="arabicPeriod"/>
            </a:pPr>
            <a:r>
              <a:rPr lang="en-GB" sz="2050" dirty="0">
                <a:latin typeface="Bahnschrift"/>
              </a:rPr>
              <a:t>Play ‘Metamorphosis Mayhem’ from </a:t>
            </a:r>
            <a:r>
              <a:rPr lang="en-GB" sz="2050" dirty="0">
                <a:latin typeface="Bahnschrift"/>
                <a:hlinkClick r:id="rId2"/>
              </a:rPr>
              <a:t>BSW 2024 activity pack (page 23) </a:t>
            </a:r>
            <a:r>
              <a:rPr lang="en-GB" sz="2050" dirty="0">
                <a:latin typeface="Bahnschrift"/>
              </a:rPr>
              <a:t>to recap the life cycle of an amphibian (frog). (</a:t>
            </a:r>
            <a:r>
              <a:rPr lang="en-GB" sz="2050" b="1" dirty="0">
                <a:latin typeface="Bahnschrift"/>
              </a:rPr>
              <a:t>10 minutes</a:t>
            </a:r>
            <a:r>
              <a:rPr lang="en-GB" sz="2050" dirty="0">
                <a:latin typeface="Bahnschrift"/>
              </a:rPr>
              <a:t>).</a:t>
            </a:r>
          </a:p>
          <a:p>
            <a:pPr marL="257175" indent="-257175">
              <a:buFont typeface="+mj-lt"/>
              <a:buAutoNum type="arabicPeriod"/>
            </a:pPr>
            <a:r>
              <a:rPr lang="en-GB" sz="2050" dirty="0">
                <a:latin typeface="Bahnschrift"/>
              </a:rPr>
              <a:t>Introduce ‘Littlejohn’ as an endangered species (use fact file/Top Trumps card). Discuss what could be affecting the tree frog’s life cycle that means it has become endangered.  </a:t>
            </a:r>
          </a:p>
          <a:p>
            <a:pPr marL="257175" indent="-257175">
              <a:buFont typeface="+mj-lt"/>
              <a:buAutoNum type="arabicPeriod"/>
            </a:pPr>
            <a:r>
              <a:rPr lang="en-GB" sz="2050" dirty="0">
                <a:latin typeface="Bahnschrift"/>
              </a:rPr>
              <a:t>Watch ‘</a:t>
            </a:r>
            <a:r>
              <a:rPr lang="en-GB" sz="2050" dirty="0">
                <a:latin typeface="Bahnschrift"/>
                <a:hlinkClick r:id="rId3"/>
              </a:rPr>
              <a:t>Saving Littlejohn</a:t>
            </a:r>
            <a:r>
              <a:rPr lang="en-GB" sz="2050" dirty="0">
                <a:latin typeface="Bahnschrift"/>
              </a:rPr>
              <a:t>’ (</a:t>
            </a:r>
            <a:r>
              <a:rPr lang="en-GB" sz="2050" b="1" dirty="0">
                <a:latin typeface="Bahnschrift"/>
              </a:rPr>
              <a:t>10 minutes</a:t>
            </a:r>
            <a:r>
              <a:rPr lang="en-GB" sz="2050" dirty="0">
                <a:latin typeface="Bahnschrift"/>
              </a:rPr>
              <a:t>). Students could answer video questions to focus their viewing (answers provided).</a:t>
            </a:r>
          </a:p>
          <a:p>
            <a:pPr marL="257175" indent="-257175">
              <a:buFont typeface="+mj-lt"/>
              <a:buAutoNum type="arabicPeriod"/>
            </a:pPr>
            <a:r>
              <a:rPr lang="en-GB" sz="2050" dirty="0">
                <a:latin typeface="Bahnschrift"/>
              </a:rPr>
              <a:t>Discuss the threats mentioned to the Littlejohn’s tree frog (fungal infection/disease, bush fires interbreeding/reduced genetic diversity). </a:t>
            </a:r>
            <a:r>
              <a:rPr lang="en-GB" sz="2050" b="1" dirty="0">
                <a:latin typeface="Bahnschrift"/>
              </a:rPr>
              <a:t>10 minutes</a:t>
            </a:r>
          </a:p>
          <a:p>
            <a:pPr marL="257175" indent="-257175">
              <a:buFont typeface="+mj-lt"/>
              <a:buAutoNum type="arabicPeriod"/>
            </a:pPr>
            <a:r>
              <a:rPr lang="en-GB" sz="2050" dirty="0">
                <a:latin typeface="Bahnschrift"/>
              </a:rPr>
              <a:t>Use the internet to find another species on the endangered list and investigate the reasons for this (</a:t>
            </a:r>
            <a:r>
              <a:rPr lang="en-GB" sz="2050" b="1" dirty="0">
                <a:latin typeface="Bahnschrift"/>
              </a:rPr>
              <a:t>45-60 minutes</a:t>
            </a:r>
            <a:r>
              <a:rPr lang="en-GB" sz="2050" dirty="0">
                <a:latin typeface="Bahnschrift"/>
              </a:rPr>
              <a:t>). Things to think about:</a:t>
            </a:r>
          </a:p>
          <a:p>
            <a:pPr marL="600075" lvl="1" indent="-257175">
              <a:buFont typeface="Arial" panose="020B0604020202020204" pitchFamily="34" charset="0"/>
              <a:buChar char="•"/>
            </a:pPr>
            <a:r>
              <a:rPr lang="en-GB" sz="2050" dirty="0">
                <a:latin typeface="Bahnschrift"/>
              </a:rPr>
              <a:t>What type of animal are they (Plant/Animal? Vertebrate/invertebrate? Mammal/Fish/Bird?)</a:t>
            </a:r>
          </a:p>
          <a:p>
            <a:pPr marL="600075" lvl="1" indent="-257175">
              <a:buFont typeface="Arial" panose="020B0604020202020204" pitchFamily="34" charset="0"/>
              <a:buChar char="•"/>
            </a:pPr>
            <a:r>
              <a:rPr lang="en-GB" sz="2050" dirty="0">
                <a:latin typeface="Bahnschrift"/>
              </a:rPr>
              <a:t>Where in the world are they found?</a:t>
            </a:r>
          </a:p>
          <a:p>
            <a:pPr marL="600075" lvl="1" indent="-257175">
              <a:buFont typeface="Arial" panose="020B0604020202020204" pitchFamily="34" charset="0"/>
              <a:buChar char="•"/>
            </a:pPr>
            <a:r>
              <a:rPr lang="en-GB" sz="2050" dirty="0">
                <a:latin typeface="Bahnschrift"/>
              </a:rPr>
              <a:t>What type of habitat do they live in?</a:t>
            </a:r>
          </a:p>
          <a:p>
            <a:pPr marL="600075" lvl="1" indent="-257175">
              <a:buFont typeface="Arial" panose="020B0604020202020204" pitchFamily="34" charset="0"/>
              <a:buChar char="•"/>
            </a:pPr>
            <a:r>
              <a:rPr lang="en-GB" sz="2050" dirty="0">
                <a:latin typeface="Bahnschrift"/>
              </a:rPr>
              <a:t>Which parts of its life cycle are being affected? </a:t>
            </a:r>
          </a:p>
          <a:p>
            <a:pPr marL="600075" lvl="1" indent="-257175">
              <a:buFont typeface="Arial" panose="020B0604020202020204" pitchFamily="34" charset="0"/>
              <a:buChar char="•"/>
            </a:pPr>
            <a:r>
              <a:rPr lang="en-GB" sz="2050" dirty="0">
                <a:latin typeface="Bahnschrift"/>
              </a:rPr>
              <a:t>What is the cause of this effect (pollution, deforestation, climate change, disease, wildfires, human activity)?</a:t>
            </a:r>
          </a:p>
          <a:p>
            <a:pPr marL="600075" lvl="1" indent="-257175">
              <a:buFont typeface="Arial" panose="020B0604020202020204" pitchFamily="34" charset="0"/>
              <a:buChar char="•"/>
            </a:pPr>
            <a:r>
              <a:rPr lang="en-GB" sz="2050" dirty="0">
                <a:latin typeface="Bahnschrift"/>
              </a:rPr>
              <a:t>Is anything been done to save them?</a:t>
            </a:r>
          </a:p>
          <a:p>
            <a:pPr marL="257175" indent="-257175">
              <a:buFont typeface="+mj-lt"/>
              <a:buAutoNum type="arabicPeriod"/>
            </a:pPr>
            <a:r>
              <a:rPr lang="en-GB" sz="2050" dirty="0">
                <a:latin typeface="Bahnschrift"/>
              </a:rPr>
              <a:t>Create a ‘Top Trumps’ card for their chosen endangered species. Put all the cards together to create a class set (minimum of 20 per pack) which can be played time and time again.</a:t>
            </a:r>
          </a:p>
          <a:p>
            <a:endParaRPr lang="en-GB" sz="2050" dirty="0">
              <a:latin typeface="Bahnschrift"/>
            </a:endParaRPr>
          </a:p>
          <a:p>
            <a:r>
              <a:rPr lang="en-GB" sz="2050" b="1" u="sng" dirty="0">
                <a:latin typeface="Bahnschrift"/>
              </a:rPr>
              <a:t>Extra-curricular activity </a:t>
            </a:r>
            <a:r>
              <a:rPr lang="en-GB" sz="2050" dirty="0">
                <a:latin typeface="Bahnschrift"/>
              </a:rPr>
              <a:t>– encourage students to share their passion for all things climate related by creating an entry for the Earth Stories Film Festival! More information, including terms and conditions, can be found here: </a:t>
            </a:r>
            <a:r>
              <a:rPr lang="en-GB" sz="2050" dirty="0">
                <a:ea typeface="+mn-lt"/>
                <a:cs typeface="+mn-lt"/>
                <a:hlinkClick r:id="rId4"/>
              </a:rPr>
              <a:t>Earth Stories - Keele University</a:t>
            </a:r>
            <a:endParaRPr lang="en-GB" dirty="0"/>
          </a:p>
        </p:txBody>
      </p:sp>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74458687"/>
              </p:ext>
            </p:extLst>
          </p:nvPr>
        </p:nvGraphicFramePr>
        <p:xfrm>
          <a:off x="616226" y="2506361"/>
          <a:ext cx="10881846" cy="518160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r>
                        <a:rPr lang="en-GB" sz="1400">
                          <a:latin typeface="Bahnschrift"/>
                        </a:rPr>
                        <a:t>KS1 Science:</a:t>
                      </a:r>
                    </a:p>
                    <a:p>
                      <a:r>
                        <a:rPr lang="en-GB" sz="1400">
                          <a:latin typeface="Bahnschrift"/>
                        </a:rPr>
                        <a:t>Year 2 - identify that most living things live in habitats to which they are suited and describe how different habitats provide for the basic needs of different kinds of animals and plants, and how they depend on each other; identify and name a variety of plants and animals in their habitats, including microhabitats; notice that animals, including humans, have offspring which grow into adults.</a:t>
                      </a:r>
                    </a:p>
                    <a:p>
                      <a:endParaRPr lang="en-GB" sz="1400">
                        <a:latin typeface="Bahnschrift" panose="020B0502040204020203" pitchFamily="34" charset="0"/>
                      </a:endParaRPr>
                    </a:p>
                    <a:p>
                      <a:r>
                        <a:rPr lang="en-GB" sz="1400" b="1">
                          <a:latin typeface="Bahnschrift"/>
                        </a:rPr>
                        <a:t>Whilst the current curriculum doesn’t explicitly mention climate related themes, teachers can integrate related content through cross-curricular approaches.</a:t>
                      </a:r>
                    </a:p>
                  </a:txBody>
                  <a:tcPr/>
                </a:tc>
                <a:tc>
                  <a:txBody>
                    <a:bodyPr/>
                    <a:lstStyle/>
                    <a:p>
                      <a:r>
                        <a:rPr lang="en-GB" sz="1400">
                          <a:latin typeface="Bahnschrift"/>
                        </a:rPr>
                        <a:t>KS2 Science:</a:t>
                      </a:r>
                    </a:p>
                    <a:p>
                      <a:r>
                        <a:rPr lang="en-GB" sz="1400">
                          <a:latin typeface="Bahnschrift"/>
                        </a:rPr>
                        <a:t>Year 4 - recognise that environments can change and that this can sometimes pose dangers to living things.</a:t>
                      </a:r>
                    </a:p>
                    <a:p>
                      <a:r>
                        <a:rPr lang="en-GB" sz="1400">
                          <a:latin typeface="Bahnschrift"/>
                        </a:rPr>
                        <a:t>Year 5 - Describe the differences in the life cycles of a mammal, an amphibian, an insect and a bird.</a:t>
                      </a:r>
                    </a:p>
                    <a:p>
                      <a:r>
                        <a:rPr lang="en-GB" sz="1400">
                          <a:latin typeface="Bahnschrift"/>
                        </a:rPr>
                        <a:t>Year 6 - identify how animals and plants are adapted to suit their environment in different ways and that adaptation may lead to evolution.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a:latin typeface="Bahnschrift"/>
                        </a:rPr>
                        <a:t>KS1: Life cycle, territory, endangered, extinct, evaporate, conservation, captivity, species, disease.</a:t>
                      </a:r>
                    </a:p>
                  </a:txBody>
                  <a:tcPr>
                    <a:lnB w="12700" cap="flat" cmpd="sng" algn="ctr">
                      <a:solidFill>
                        <a:schemeClr val="tx1"/>
                      </a:solidFill>
                      <a:prstDash val="solid"/>
                      <a:round/>
                      <a:headEnd type="none" w="med" len="med"/>
                      <a:tailEnd type="none" w="med" len="med"/>
                    </a:lnB>
                  </a:tcPr>
                </a:tc>
                <a:tc>
                  <a:txBody>
                    <a:bodyPr/>
                    <a:lstStyle/>
                    <a:p>
                      <a:r>
                        <a:rPr lang="en-GB" sz="1400">
                          <a:latin typeface="Bahnschrift"/>
                        </a:rPr>
                        <a:t>KS2: Life cycle, metamorphosis, territory, vertebrate, invertebrate, endangered, extinct, evaporate, genetic diversity, conservation, captivity, species, disease.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books/internet,</a:t>
                      </a:r>
                    </a:p>
                    <a:p>
                      <a:pPr marL="213995" indent="-213995">
                        <a:buFont typeface="Arial" panose="020B0604020202020204" pitchFamily="34" charset="0"/>
                        <a:buChar char="•"/>
                      </a:pPr>
                      <a:r>
                        <a:rPr lang="en-GB" sz="1400">
                          <a:latin typeface="Bahnschrift"/>
                        </a:rPr>
                        <a:t>Littlejohn’s fact file/Top Trumps card,</a:t>
                      </a:r>
                    </a:p>
                    <a:p>
                      <a:pPr marL="213995" indent="-213995">
                        <a:buFont typeface="Arial" panose="020B0604020202020204" pitchFamily="34" charset="0"/>
                        <a:buChar char="•"/>
                      </a:pPr>
                      <a:r>
                        <a:rPr lang="en-GB" sz="1400">
                          <a:latin typeface="Bahnschrift"/>
                        </a:rPr>
                        <a:t>Video questions &amp; answers,</a:t>
                      </a:r>
                    </a:p>
                    <a:p>
                      <a:pPr marL="213995" indent="-213995">
                        <a:buFont typeface="Arial" panose="020B0604020202020204" pitchFamily="34" charset="0"/>
                        <a:buChar char="•"/>
                      </a:pPr>
                      <a:r>
                        <a:rPr lang="en-GB" sz="1400">
                          <a:latin typeface="Bahnschrift"/>
                        </a:rPr>
                        <a:t>Top Trumps Template,</a:t>
                      </a:r>
                    </a:p>
                    <a:p>
                      <a:pPr marL="213995" marR="0" lvl="0" indent="-21399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latin typeface="Bahnschrift"/>
                        </a:rPr>
                        <a:t>Paper and pens,</a:t>
                      </a:r>
                    </a:p>
                    <a:p>
                      <a:pPr marL="213995" marR="0" lvl="0" indent="-21399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latin typeface="Bahnschrift"/>
                        </a:rPr>
                        <a:t>Other climate related resources can be found on the FREE to use</a:t>
                      </a:r>
                      <a:r>
                        <a:rPr lang="en-GB" sz="1400">
                          <a:latin typeface="Bahnschrift"/>
                          <a:hlinkClick r:id="rId5"/>
                        </a:rPr>
                        <a:t> Explorify </a:t>
                      </a:r>
                      <a:r>
                        <a:rPr lang="en-GB" sz="1400">
                          <a:latin typeface="Bahnschrift"/>
                        </a:rPr>
                        <a:t>site. On the ‘science topic (all)’ drop down select ‘climate 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a:latin typeface="Bahnschrift"/>
                        </a:rPr>
                        <a:t>Careers Links:</a:t>
                      </a:r>
                    </a:p>
                    <a:p>
                      <a:pPr marL="0" indent="0">
                        <a:buFont typeface="Arial" panose="020B0604020202020204" pitchFamily="34" charset="0"/>
                        <a:buNone/>
                      </a:pPr>
                      <a:r>
                        <a:rPr lang="en-GB" sz="1400">
                          <a:latin typeface="Bahnschrift"/>
                        </a:rPr>
                        <a:t>PSTT – </a:t>
                      </a:r>
                      <a:r>
                        <a:rPr lang="en-GB" sz="1400">
                          <a:latin typeface="Bahnschrift"/>
                          <a:hlinkClick r:id="rId6"/>
                        </a:rPr>
                        <a:t>A scientist just like me</a:t>
                      </a:r>
                      <a:r>
                        <a:rPr lang="en-GB" sz="1400">
                          <a:latin typeface="Bahnschrift"/>
                        </a:rPr>
                        <a:t> introduces children to a diverse range of scientists and people who work in science-related jobs. Related scientists:</a:t>
                      </a:r>
                    </a:p>
                    <a:p>
                      <a:pPr marL="0" indent="0">
                        <a:buFont typeface="Arial" panose="020B0604020202020204" pitchFamily="34" charset="0"/>
                        <a:buNone/>
                      </a:pPr>
                      <a:r>
                        <a:rPr lang="en-GB" sz="1400">
                          <a:latin typeface="Bahnschrift"/>
                        </a:rPr>
                        <a:t>Animal Scientist – Hella Péter,</a:t>
                      </a:r>
                    </a:p>
                    <a:p>
                      <a:pPr marL="0" indent="0">
                        <a:buFont typeface="Arial" panose="020B0604020202020204" pitchFamily="34" charset="0"/>
                        <a:buNone/>
                      </a:pPr>
                      <a:r>
                        <a:rPr lang="en-GB" sz="1400">
                          <a:latin typeface="Bahnschrift"/>
                        </a:rPr>
                        <a:t>Science Illustrator – Vicky </a:t>
                      </a:r>
                      <a:r>
                        <a:rPr lang="en-GB" sz="1400" err="1">
                          <a:latin typeface="Bahnschrift"/>
                        </a:rPr>
                        <a:t>Bowskill</a:t>
                      </a:r>
                      <a:r>
                        <a:rPr lang="en-GB" sz="1400">
                          <a:latin typeface="Bahnschrift"/>
                        </a:rPr>
                        <a:t>,</a:t>
                      </a:r>
                    </a:p>
                    <a:p>
                      <a:pPr marL="0" indent="0">
                        <a:buFont typeface="Arial" panose="020B0604020202020204" pitchFamily="34" charset="0"/>
                        <a:buNone/>
                      </a:pPr>
                      <a:r>
                        <a:rPr lang="sv-SE" sz="1400">
                          <a:latin typeface="Bahnschrift"/>
                        </a:rPr>
                        <a:t>Polar Scientist – </a:t>
                      </a:r>
                      <a:r>
                        <a:rPr lang="sv-SE" sz="1400" err="1">
                          <a:latin typeface="Bahnschrift"/>
                        </a:rPr>
                        <a:t>Prem</a:t>
                      </a:r>
                      <a:r>
                        <a:rPr lang="sv-SE" sz="1400">
                          <a:latin typeface="Bahnschrift"/>
                        </a:rPr>
                        <a:t> Singh Gill,</a:t>
                      </a:r>
                    </a:p>
                    <a:p>
                      <a:pPr marL="0" indent="0">
                        <a:buFont typeface="Arial" panose="020B0604020202020204" pitchFamily="34" charset="0"/>
                        <a:buNone/>
                      </a:pPr>
                      <a:r>
                        <a:rPr lang="en-GB" sz="1400">
                          <a:latin typeface="Bahnschrift"/>
                        </a:rPr>
                        <a:t>Ecological Entomologist – Ben Woodcock.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5" name="Picture 2" descr="Image result for earth stories film festival">
            <a:extLst>
              <a:ext uri="{FF2B5EF4-FFF2-40B4-BE49-F238E27FC236}">
                <a16:creationId xmlns:a16="http://schemas.microsoft.com/office/drawing/2014/main" id="{B8D3E50D-88E0-BC4F-8D62-1A58E1D66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BB88BE4E-492C-1D94-BF89-5DFF0E64EC40}"/>
              </a:ext>
            </a:extLst>
          </p:cNvPr>
          <p:cNvPicPr>
            <a:picLocks noChangeAspect="1"/>
          </p:cNvPicPr>
          <p:nvPr/>
        </p:nvPicPr>
        <p:blipFill>
          <a:blip r:embed="rId8"/>
          <a:stretch>
            <a:fillRect/>
          </a:stretch>
        </p:blipFill>
        <p:spPr>
          <a:xfrm>
            <a:off x="10716055" y="534589"/>
            <a:ext cx="992523" cy="900000"/>
          </a:xfrm>
          <a:prstGeom prst="rect">
            <a:avLst/>
          </a:prstGeom>
        </p:spPr>
      </p:pic>
      <p:pic>
        <p:nvPicPr>
          <p:cNvPr id="6" name="Picture 5">
            <a:extLst>
              <a:ext uri="{FF2B5EF4-FFF2-40B4-BE49-F238E27FC236}">
                <a16:creationId xmlns:a16="http://schemas.microsoft.com/office/drawing/2014/main" id="{945B1CA7-5122-8EA1-3F41-ED91D93E3555}"/>
              </a:ext>
            </a:extLst>
          </p:cNvPr>
          <p:cNvPicPr>
            <a:picLocks noChangeAspect="1"/>
          </p:cNvPicPr>
          <p:nvPr/>
        </p:nvPicPr>
        <p:blipFill>
          <a:blip r:embed="rId9"/>
          <a:stretch>
            <a:fillRect/>
          </a:stretch>
        </p:blipFill>
        <p:spPr>
          <a:xfrm>
            <a:off x="9723532" y="534589"/>
            <a:ext cx="992523" cy="900000"/>
          </a:xfrm>
          <a:prstGeom prst="rect">
            <a:avLst/>
          </a:prstGeom>
        </p:spPr>
      </p:pic>
    </p:spTree>
    <p:extLst>
      <p:ext uri="{BB962C8B-B14F-4D97-AF65-F5344CB8AC3E}">
        <p14:creationId xmlns:p14="http://schemas.microsoft.com/office/powerpoint/2010/main" val="396142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D7E19-F3DC-323D-3F6E-B24802D12F19}"/>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5E8D33A-4081-9A34-32AB-20874D1EB9D4}"/>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15D8FD21-B611-B30E-4D7C-6793C3A0632A}"/>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34D101F8-86DE-CC9E-A9AB-C0034AC0A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88054B85-9912-31F8-A597-2BF66A383CA7}"/>
              </a:ext>
            </a:extLst>
          </p:cNvPr>
          <p:cNvSpPr txBox="1"/>
          <p:nvPr/>
        </p:nvSpPr>
        <p:spPr>
          <a:xfrm>
            <a:off x="610801" y="3044909"/>
            <a:ext cx="10970398" cy="3257302"/>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Saving Littlejohn</a:t>
            </a:r>
          </a:p>
          <a:p>
            <a:pPr algn="l">
              <a:spcBef>
                <a:spcPts val="600"/>
              </a:spcBef>
              <a:spcAft>
                <a:spcPts val="300"/>
              </a:spcAft>
              <a:buNone/>
            </a:pPr>
            <a:r>
              <a:rPr lang="en-GB" b="1" i="0" dirty="0">
                <a:solidFill>
                  <a:srgbClr val="424242"/>
                </a:solidFill>
                <a:effectLst/>
                <a:latin typeface="Bahnschrift" panose="020B0502040204020203" pitchFamily="34" charset="0"/>
              </a:rPr>
              <a:t>Theme:</a:t>
            </a:r>
            <a:r>
              <a:rPr lang="en-GB" b="0" i="0" dirty="0">
                <a:solidFill>
                  <a:srgbClr val="424242"/>
                </a:solidFill>
                <a:effectLst/>
                <a:latin typeface="Bahnschrift" panose="020B0502040204020203" pitchFamily="34" charset="0"/>
              </a:rPr>
              <a:t> Endangered species, biodiversity, conservation, climate change</a:t>
            </a:r>
            <a:br>
              <a:rPr lang="en-GB" b="0" i="0" dirty="0">
                <a:solidFill>
                  <a:srgbClr val="424242"/>
                </a:solidFill>
                <a:effectLst/>
                <a:latin typeface="Bahnschrift" panose="020B0502040204020203" pitchFamily="34" charset="0"/>
              </a:rPr>
            </a:br>
            <a:endParaRPr lang="en-GB" b="0" i="0" dirty="0">
              <a:solidFill>
                <a:srgbClr val="424242"/>
              </a:solidFill>
              <a:effectLst/>
              <a:latin typeface="Bahnschrift" panose="020B0502040204020203" pitchFamily="34" charset="0"/>
            </a:endParaRPr>
          </a:p>
          <a:p>
            <a:pPr algn="l">
              <a:spcBef>
                <a:spcPts val="600"/>
              </a:spcBef>
              <a:spcAft>
                <a:spcPts val="300"/>
              </a:spcAft>
              <a:buNone/>
            </a:pPr>
            <a:r>
              <a:rPr lang="en-GB" b="1" i="0" dirty="0">
                <a:solidFill>
                  <a:srgbClr val="424242"/>
                </a:solidFill>
                <a:effectLst/>
                <a:latin typeface="Bahnschrift" panose="020B0502040204020203" pitchFamily="34" charset="0"/>
              </a:rPr>
              <a:t>Main Activities:</a:t>
            </a:r>
            <a:endParaRPr lang="en-GB" b="0" i="0" dirty="0">
              <a:solidFill>
                <a:srgbClr val="424242"/>
              </a:solidFill>
              <a:effectLst/>
              <a:latin typeface="Bahnschrift" panose="020B0502040204020203" pitchFamily="34" charset="0"/>
            </a:endParaRPr>
          </a:p>
          <a:p>
            <a:pPr lvl="1">
              <a:spcBef>
                <a:spcPts val="300"/>
              </a:spcBef>
              <a:spcAft>
                <a:spcPts val="300"/>
              </a:spcAft>
              <a:buFont typeface="Arial" panose="020B0604020202020204" pitchFamily="34" charset="0"/>
              <a:buChar char="•"/>
            </a:pPr>
            <a:r>
              <a:rPr lang="en-GB" b="0" i="0" dirty="0">
                <a:solidFill>
                  <a:srgbClr val="424242"/>
                </a:solidFill>
                <a:effectLst/>
                <a:latin typeface="Bahnschrift" panose="020B0502040204020203" pitchFamily="34" charset="0"/>
              </a:rPr>
              <a:t>Understanding amphibian life cycles</a:t>
            </a:r>
          </a:p>
          <a:p>
            <a:pPr lvl="1">
              <a:spcBef>
                <a:spcPts val="300"/>
              </a:spcBef>
              <a:spcAft>
                <a:spcPts val="300"/>
              </a:spcAft>
              <a:buFont typeface="Arial" panose="020B0604020202020204" pitchFamily="34" charset="0"/>
              <a:buChar char="•"/>
            </a:pPr>
            <a:r>
              <a:rPr lang="en-GB" b="0" i="0" dirty="0">
                <a:solidFill>
                  <a:srgbClr val="424242"/>
                </a:solidFill>
                <a:effectLst/>
                <a:latin typeface="Bahnschrift" panose="020B0502040204020203" pitchFamily="34" charset="0"/>
              </a:rPr>
              <a:t>Investigating endangered species</a:t>
            </a:r>
          </a:p>
          <a:p>
            <a:pPr lvl="1">
              <a:spcBef>
                <a:spcPts val="300"/>
              </a:spcBef>
              <a:spcAft>
                <a:spcPts val="300"/>
              </a:spcAft>
              <a:buFont typeface="Arial" panose="020B0604020202020204" pitchFamily="34" charset="0"/>
              <a:buChar char="•"/>
            </a:pPr>
            <a:r>
              <a:rPr lang="en-GB" b="0" i="0" dirty="0">
                <a:solidFill>
                  <a:srgbClr val="424242"/>
                </a:solidFill>
                <a:effectLst/>
                <a:latin typeface="Bahnschrift" panose="020B0502040204020203" pitchFamily="34" charset="0"/>
              </a:rPr>
              <a:t>Exploring conservation efforts</a:t>
            </a:r>
          </a:p>
          <a:p>
            <a:pPr algn="l">
              <a:spcBef>
                <a:spcPts val="600"/>
              </a:spcBef>
              <a:spcAft>
                <a:spcPts val="300"/>
              </a:spcAft>
              <a:buNone/>
            </a:pPr>
            <a:endParaRPr lang="en-GB" b="1" i="0" dirty="0">
              <a:solidFill>
                <a:srgbClr val="424242"/>
              </a:solidFill>
              <a:effectLst/>
              <a:latin typeface="Bahnschrift" panose="020B0502040204020203" pitchFamily="34" charset="0"/>
            </a:endParaRP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6B57E349-EB8F-16EB-99E3-F495531DBBC5}"/>
              </a:ext>
            </a:extLst>
          </p:cNvPr>
          <p:cNvGraphicFramePr>
            <a:graphicFrameLocks noGrp="1"/>
          </p:cNvGraphicFramePr>
          <p:nvPr>
            <p:extLst>
              <p:ext uri="{D42A27DB-BD31-4B8C-83A1-F6EECF244321}">
                <p14:modId xmlns:p14="http://schemas.microsoft.com/office/powerpoint/2010/main" val="3225319665"/>
              </p:ext>
            </p:extLst>
          </p:nvPr>
        </p:nvGraphicFramePr>
        <p:xfrm>
          <a:off x="774224" y="6273686"/>
          <a:ext cx="10617676" cy="466344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Climate Action </a:t>
                      </a:r>
                      <a:r>
                        <a:rPr lang="en-GB" sz="1800" dirty="0">
                          <a:latin typeface="Bahnschrift" panose="020B0502040204020203" pitchFamily="34" charset="0"/>
                        </a:rPr>
                        <a:t>– Understanding how climate change affects species and ecosystems.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800" b="1" i="0" kern="1200" dirty="0">
                          <a:solidFill>
                            <a:schemeClr val="tx1"/>
                          </a:solidFill>
                          <a:effectLst/>
                          <a:latin typeface="Bahnschrift" panose="020B0502040204020203" pitchFamily="34" charset="0"/>
                          <a:ea typeface="+mn-ea"/>
                          <a:cs typeface="+mn-cs"/>
                        </a:rPr>
                        <a:t>Life on Land</a:t>
                      </a:r>
                      <a:r>
                        <a:rPr lang="en-GB" sz="1800" b="0" i="0" kern="1200" dirty="0">
                          <a:solidFill>
                            <a:schemeClr val="tx1"/>
                          </a:solidFill>
                          <a:effectLst/>
                          <a:latin typeface="Bahnschrift" panose="020B0502040204020203" pitchFamily="34" charset="0"/>
                          <a:ea typeface="+mn-ea"/>
                          <a:cs typeface="+mn-cs"/>
                        </a:rPr>
                        <a:t> – Focus on biodiversity, conservation of endangered species, and habitat protection.</a:t>
                      </a:r>
                      <a:endParaRPr lang="en-GB" sz="1800" dirty="0">
                        <a:latin typeface="Bahnschrift"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800" b="1" i="0" kern="1200" dirty="0">
                          <a:solidFill>
                            <a:schemeClr val="tx1"/>
                          </a:solidFill>
                          <a:effectLst/>
                          <a:latin typeface="Bahnschrift" panose="020B0502040204020203" pitchFamily="34" charset="0"/>
                          <a:ea typeface="+mn-ea"/>
                          <a:cs typeface="+mn-cs"/>
                        </a:rPr>
                        <a:t>Quality Education</a:t>
                      </a:r>
                      <a:r>
                        <a:rPr lang="en-GB" sz="1800" b="0" i="0" kern="1200" dirty="0">
                          <a:solidFill>
                            <a:schemeClr val="tx1"/>
                          </a:solidFill>
                          <a:effectLst/>
                          <a:latin typeface="Bahnschrift" panose="020B0502040204020203" pitchFamily="34" charset="0"/>
                          <a:ea typeface="+mn-ea"/>
                          <a:cs typeface="+mn-cs"/>
                        </a:rPr>
                        <a:t> – Promotes scientific literacy and environmental awareness in young learners.</a:t>
                      </a:r>
                      <a:endParaRPr lang="en-GB" sz="1800" dirty="0">
                        <a:latin typeface="Bahnschrift"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B6C17259-224E-96BC-279E-98DF3029605E}"/>
              </a:ext>
            </a:extLst>
          </p:cNvPr>
          <p:cNvPicPr>
            <a:picLocks noChangeAspect="1"/>
          </p:cNvPicPr>
          <p:nvPr/>
        </p:nvPicPr>
        <p:blipFill>
          <a:blip r:embed="rId3"/>
          <a:stretch>
            <a:fillRect/>
          </a:stretch>
        </p:blipFill>
        <p:spPr>
          <a:xfrm>
            <a:off x="1673876" y="6310025"/>
            <a:ext cx="1350000" cy="1350000"/>
          </a:xfrm>
          <a:prstGeom prst="rect">
            <a:avLst/>
          </a:prstGeom>
        </p:spPr>
      </p:pic>
      <p:pic>
        <p:nvPicPr>
          <p:cNvPr id="1030" name="Picture 6" descr="Sustainable Development Goal 15: Life on Land">
            <a:extLst>
              <a:ext uri="{FF2B5EF4-FFF2-40B4-BE49-F238E27FC236}">
                <a16:creationId xmlns:a16="http://schemas.microsoft.com/office/drawing/2014/main" id="{571B24CD-7A06-54BB-93CF-21B07956C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876" y="7863740"/>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5BDC531-BFF2-C9E4-323C-18E4FF3D8645}"/>
              </a:ext>
            </a:extLst>
          </p:cNvPr>
          <p:cNvPicPr>
            <a:picLocks noChangeAspect="1"/>
          </p:cNvPicPr>
          <p:nvPr/>
        </p:nvPicPr>
        <p:blipFill>
          <a:blip r:embed="rId5"/>
          <a:srcRect l="26242" r="26042"/>
          <a:stretch>
            <a:fillRect/>
          </a:stretch>
        </p:blipFill>
        <p:spPr>
          <a:xfrm>
            <a:off x="1673876" y="9417455"/>
            <a:ext cx="1350000" cy="1355655"/>
          </a:xfrm>
          <a:prstGeom prst="rect">
            <a:avLst/>
          </a:prstGeom>
        </p:spPr>
      </p:pic>
      <p:sp>
        <p:nvSpPr>
          <p:cNvPr id="16" name="TextBox 15">
            <a:extLst>
              <a:ext uri="{FF2B5EF4-FFF2-40B4-BE49-F238E27FC236}">
                <a16:creationId xmlns:a16="http://schemas.microsoft.com/office/drawing/2014/main" id="{DAF6F68D-77DA-4942-CF44-6CB052C31D89}"/>
              </a:ext>
            </a:extLst>
          </p:cNvPr>
          <p:cNvSpPr txBox="1"/>
          <p:nvPr/>
        </p:nvSpPr>
        <p:spPr>
          <a:xfrm>
            <a:off x="610800" y="11140841"/>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F3DC6046-7379-8E7C-1DFC-448C2DFE0C76}"/>
              </a:ext>
            </a:extLst>
          </p:cNvPr>
          <p:cNvGraphicFramePr>
            <a:graphicFrameLocks noGrp="1"/>
          </p:cNvGraphicFramePr>
          <p:nvPr>
            <p:extLst>
              <p:ext uri="{D42A27DB-BD31-4B8C-83A1-F6EECF244321}">
                <p14:modId xmlns:p14="http://schemas.microsoft.com/office/powerpoint/2010/main" val="3607629120"/>
              </p:ext>
            </p:extLst>
          </p:nvPr>
        </p:nvGraphicFramePr>
        <p:xfrm>
          <a:off x="774224" y="12068091"/>
          <a:ext cx="10617675" cy="283464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b="1" i="0" dirty="0">
                          <a:solidFill>
                            <a:srgbClr val="424242"/>
                          </a:solidFill>
                          <a:effectLst/>
                          <a:latin typeface="Bahnschrift" panose="020B0502040204020203" pitchFamily="34" charset="0"/>
                        </a:rPr>
                        <a:t>Systems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explore ecological systems (e.g., amphibian life cycles, ecosystems) and how climate change, disease, and human activity interact to affect biodiversity.</a:t>
                      </a:r>
                    </a:p>
                  </a:txBody>
                  <a:tcPr/>
                </a:tc>
                <a:extLst>
                  <a:ext uri="{0D108BD9-81ED-4DB2-BD59-A6C34878D82A}">
                    <a16:rowId xmlns:a16="http://schemas.microsoft.com/office/drawing/2014/main" val="336095710"/>
                  </a:ext>
                </a:extLst>
              </a:tr>
              <a:tr h="370840">
                <a:tc>
                  <a:txBody>
                    <a:bodyPr/>
                    <a:lstStyle/>
                    <a:p>
                      <a:r>
                        <a:rPr lang="en-GB" sz="1800" b="1" i="0" dirty="0">
                          <a:solidFill>
                            <a:srgbClr val="424242"/>
                          </a:solidFill>
                          <a:effectLst/>
                          <a:latin typeface="Bahnschrift" panose="020B0502040204020203" pitchFamily="34" charset="0"/>
                        </a:rPr>
                        <a:t>Critical Thinking</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investigate causes of endangerment and evaluate conservation strategies.</a:t>
                      </a:r>
                    </a:p>
                  </a:txBody>
                  <a:tcPr/>
                </a:tc>
                <a:extLst>
                  <a:ext uri="{0D108BD9-81ED-4DB2-BD59-A6C34878D82A}">
                    <a16:rowId xmlns:a16="http://schemas.microsoft.com/office/drawing/2014/main" val="2601379724"/>
                  </a:ext>
                </a:extLst>
              </a:tr>
              <a:tr h="370840">
                <a:tc>
                  <a:txBody>
                    <a:bodyPr/>
                    <a:lstStyle/>
                    <a:p>
                      <a:r>
                        <a:rPr lang="en-GB" sz="1800" b="1" i="0" dirty="0">
                          <a:solidFill>
                            <a:srgbClr val="424242"/>
                          </a:solidFill>
                          <a:effectLst/>
                          <a:latin typeface="Bahnschrift" panose="020B0502040204020203" pitchFamily="34" charset="0"/>
                        </a:rPr>
                        <a:t>Collaboration</a:t>
                      </a:r>
                      <a:endParaRPr lang="en-GB" sz="1800" dirty="0">
                        <a:latin typeface="Bahnschrift" panose="020B0502040204020203" pitchFamily="34" charset="0"/>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Group activities like creating Top Trumps cards foster teamwork and shared learning.</a:t>
                      </a:r>
                    </a:p>
                  </a:txBody>
                  <a:tcPr/>
                </a:tc>
                <a:extLst>
                  <a:ext uri="{0D108BD9-81ED-4DB2-BD59-A6C34878D82A}">
                    <a16:rowId xmlns:a16="http://schemas.microsoft.com/office/drawing/2014/main" val="632302948"/>
                  </a:ext>
                </a:extLst>
              </a:tr>
              <a:tr h="370840">
                <a:tc>
                  <a:txBody>
                    <a:bodyPr/>
                    <a:lstStyle/>
                    <a:p>
                      <a:r>
                        <a:rPr lang="en-GB" sz="1800" b="1" i="0" dirty="0">
                          <a:solidFill>
                            <a:srgbClr val="424242"/>
                          </a:solidFill>
                          <a:effectLst/>
                          <a:latin typeface="Bahnschrift" panose="020B0502040204020203" pitchFamily="34" charset="0"/>
                        </a:rPr>
                        <a:t>Integrated Problem-Solving</a:t>
                      </a:r>
                      <a:endParaRPr lang="en-GB" sz="1800" dirty="0">
                        <a:latin typeface="Bahnschrift" panose="020B0502040204020203" pitchFamily="34" charset="0"/>
                      </a:endParaRPr>
                    </a:p>
                  </a:txBody>
                  <a:tcPr/>
                </a:tc>
                <a:tc>
                  <a:txBody>
                    <a:bodyPr/>
                    <a:lstStyle/>
                    <a:p>
                      <a:r>
                        <a:rPr lang="en-GB" sz="1800" b="0" i="0" dirty="0">
                          <a:solidFill>
                            <a:srgbClr val="424242"/>
                          </a:solidFill>
                          <a:effectLst/>
                          <a:latin typeface="Bahnschrift" panose="020B0502040204020203" pitchFamily="34" charset="0"/>
                        </a:rPr>
                        <a:t>Students synthesize knowledge from science, geography, and environmental studies to propose conservation actions.</a:t>
                      </a:r>
                      <a:endParaRPr lang="en-GB" sz="1800" dirty="0">
                        <a:latin typeface="Bahnschrift" panose="020B0502040204020203" pitchFamily="34" charset="0"/>
                      </a:endParaRPr>
                    </a:p>
                  </a:txBody>
                  <a:tcPr/>
                </a:tc>
                <a:extLst>
                  <a:ext uri="{0D108BD9-81ED-4DB2-BD59-A6C34878D82A}">
                    <a16:rowId xmlns:a16="http://schemas.microsoft.com/office/drawing/2014/main" val="474305089"/>
                  </a:ext>
                </a:extLst>
              </a:tr>
            </a:tbl>
          </a:graphicData>
        </a:graphic>
      </p:graphicFrame>
    </p:spTree>
    <p:extLst>
      <p:ext uri="{BB962C8B-B14F-4D97-AF65-F5344CB8AC3E}">
        <p14:creationId xmlns:p14="http://schemas.microsoft.com/office/powerpoint/2010/main" val="256073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B6B31F-C55A-2A2E-3E46-A747F34904BC}"/>
              </a:ext>
            </a:extLst>
          </p:cNvPr>
          <p:cNvSpPr/>
          <p:nvPr/>
        </p:nvSpPr>
        <p:spPr>
          <a:xfrm>
            <a:off x="381000" y="395122"/>
            <a:ext cx="11404600" cy="15454477"/>
          </a:xfrm>
          <a:prstGeom prst="roundRect">
            <a:avLst>
              <a:gd name="adj" fmla="val 4194"/>
            </a:avLst>
          </a:prstGeom>
          <a:solidFill>
            <a:schemeClr val="accent6"/>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B2477B8-D84D-5C64-C722-45D68F11A330}"/>
              </a:ext>
            </a:extLst>
          </p:cNvPr>
          <p:cNvSpPr/>
          <p:nvPr/>
        </p:nvSpPr>
        <p:spPr>
          <a:xfrm>
            <a:off x="683300" y="742360"/>
            <a:ext cx="10800000" cy="14760000"/>
          </a:xfrm>
          <a:prstGeom prst="roundRect">
            <a:avLst>
              <a:gd name="adj" fmla="val 4194"/>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3077" name="Picture 5" descr="Littlejohn's Tree Frog - Litoria littlejohni | This very coo… | Flickr">
            <a:extLst>
              <a:ext uri="{FF2B5EF4-FFF2-40B4-BE49-F238E27FC236}">
                <a16:creationId xmlns:a16="http://schemas.microsoft.com/office/drawing/2014/main" id="{AEE00E1D-7D3E-BD6C-8A27-CB4BD66D1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100" y="2839040"/>
            <a:ext cx="4560808" cy="2902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CE7EBA-02C0-BD41-D5DB-726A460700A4}"/>
              </a:ext>
            </a:extLst>
          </p:cNvPr>
          <p:cNvPicPr>
            <a:picLocks noChangeAspect="1"/>
          </p:cNvPicPr>
          <p:nvPr/>
        </p:nvPicPr>
        <p:blipFill>
          <a:blip r:embed="rId4"/>
          <a:stretch>
            <a:fillRect/>
          </a:stretch>
        </p:blipFill>
        <p:spPr>
          <a:xfrm>
            <a:off x="6322100" y="5768890"/>
            <a:ext cx="4560808" cy="3329246"/>
          </a:xfrm>
          <a:prstGeom prst="rect">
            <a:avLst/>
          </a:prstGeom>
        </p:spPr>
      </p:pic>
      <p:sp>
        <p:nvSpPr>
          <p:cNvPr id="9" name="Rectangle: Rounded Corners 8">
            <a:extLst>
              <a:ext uri="{FF2B5EF4-FFF2-40B4-BE49-F238E27FC236}">
                <a16:creationId xmlns:a16="http://schemas.microsoft.com/office/drawing/2014/main" id="{D346DC9E-1524-EAA2-400B-50162C58EB01}"/>
              </a:ext>
            </a:extLst>
          </p:cNvPr>
          <p:cNvSpPr/>
          <p:nvPr/>
        </p:nvSpPr>
        <p:spPr>
          <a:xfrm>
            <a:off x="1195604" y="1219200"/>
            <a:ext cx="9904195" cy="13208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0" b="1">
                <a:solidFill>
                  <a:schemeClr val="bg1"/>
                </a:solidFill>
                <a:latin typeface="Bahnschrift" panose="020B0502040204020203" pitchFamily="34" charset="0"/>
              </a:rPr>
              <a:t>Name:</a:t>
            </a:r>
            <a:endParaRPr lang="en-GB" sz="6000">
              <a:latin typeface="Bahnschrift" panose="020B0502040204020203" pitchFamily="34" charset="0"/>
            </a:endParaRPr>
          </a:p>
        </p:txBody>
      </p:sp>
      <p:sp>
        <p:nvSpPr>
          <p:cNvPr id="13" name="Rectangle: Rounded Corners 12">
            <a:extLst>
              <a:ext uri="{FF2B5EF4-FFF2-40B4-BE49-F238E27FC236}">
                <a16:creationId xmlns:a16="http://schemas.microsoft.com/office/drawing/2014/main" id="{CE6F2907-290F-48C1-031D-9E28A68CC86B}"/>
              </a:ext>
            </a:extLst>
          </p:cNvPr>
          <p:cNvSpPr/>
          <p:nvPr/>
        </p:nvSpPr>
        <p:spPr>
          <a:xfrm>
            <a:off x="1156692" y="2893412"/>
            <a:ext cx="4560807" cy="6204724"/>
          </a:xfrm>
          <a:prstGeom prst="roundRect">
            <a:avLst>
              <a:gd name="adj" fmla="val 66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tx1"/>
                </a:solidFill>
                <a:latin typeface="Bahnschrift" panose="020B0502040204020203" pitchFamily="34" charset="0"/>
              </a:rPr>
              <a:t>Information:</a:t>
            </a: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2800">
              <a:solidFill>
                <a:schemeClr val="tx1"/>
              </a:solidFill>
              <a:latin typeface="Bahnschrift" panose="020B0502040204020203" pitchFamily="34" charset="0"/>
            </a:endParaRPr>
          </a:p>
        </p:txBody>
      </p:sp>
      <p:sp>
        <p:nvSpPr>
          <p:cNvPr id="16" name="Rectangle: Rounded Corners 15">
            <a:extLst>
              <a:ext uri="{FF2B5EF4-FFF2-40B4-BE49-F238E27FC236}">
                <a16:creationId xmlns:a16="http://schemas.microsoft.com/office/drawing/2014/main" id="{DA03F3CB-E93A-521A-CE8C-B8BF7AF4F434}"/>
              </a:ext>
            </a:extLst>
          </p:cNvPr>
          <p:cNvSpPr/>
          <p:nvPr/>
        </p:nvSpPr>
        <p:spPr>
          <a:xfrm>
            <a:off x="977551" y="9475596"/>
            <a:ext cx="9723717" cy="1320800"/>
          </a:xfrm>
          <a:prstGeom prst="roundRect">
            <a:avLst>
              <a:gd name="adj" fmla="val 664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bg1"/>
                </a:solidFill>
                <a:latin typeface="Bahnschrift" panose="020B0502040204020203" pitchFamily="34" charset="0"/>
              </a:rPr>
              <a:t>Status:</a:t>
            </a:r>
            <a:endParaRPr lang="en-GB" sz="4800">
              <a:solidFill>
                <a:schemeClr val="bg1"/>
              </a:solidFill>
              <a:latin typeface="Bahnschrift" panose="020B0502040204020203" pitchFamily="34" charset="0"/>
            </a:endParaRPr>
          </a:p>
        </p:txBody>
      </p:sp>
      <p:sp>
        <p:nvSpPr>
          <p:cNvPr id="17" name="Rectangle: Rounded Corners 16">
            <a:extLst>
              <a:ext uri="{FF2B5EF4-FFF2-40B4-BE49-F238E27FC236}">
                <a16:creationId xmlns:a16="http://schemas.microsoft.com/office/drawing/2014/main" id="{120AAF44-0D61-771A-EF73-8850876DEFA9}"/>
              </a:ext>
            </a:extLst>
          </p:cNvPr>
          <p:cNvSpPr/>
          <p:nvPr/>
        </p:nvSpPr>
        <p:spPr>
          <a:xfrm>
            <a:off x="937764" y="10907156"/>
            <a:ext cx="9723717" cy="1320800"/>
          </a:xfrm>
          <a:prstGeom prst="roundRect">
            <a:avLst>
              <a:gd name="adj" fmla="val 6642"/>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bg1"/>
                </a:solidFill>
                <a:latin typeface="Bahnschrift" panose="020B0502040204020203" pitchFamily="34" charset="0"/>
              </a:rPr>
              <a:t>Size:</a:t>
            </a:r>
            <a:endParaRPr lang="en-GB" sz="4800">
              <a:solidFill>
                <a:schemeClr val="bg1"/>
              </a:solidFill>
              <a:latin typeface="Bahnschrift" panose="020B0502040204020203" pitchFamily="34" charset="0"/>
            </a:endParaRPr>
          </a:p>
        </p:txBody>
      </p:sp>
      <p:sp>
        <p:nvSpPr>
          <p:cNvPr id="18" name="Rectangle: Rounded Corners 17">
            <a:extLst>
              <a:ext uri="{FF2B5EF4-FFF2-40B4-BE49-F238E27FC236}">
                <a16:creationId xmlns:a16="http://schemas.microsoft.com/office/drawing/2014/main" id="{FF72BBC3-14A0-BD39-995C-57DB66F8E062}"/>
              </a:ext>
            </a:extLst>
          </p:cNvPr>
          <p:cNvSpPr/>
          <p:nvPr/>
        </p:nvSpPr>
        <p:spPr>
          <a:xfrm>
            <a:off x="963601" y="12338716"/>
            <a:ext cx="9723717" cy="1320800"/>
          </a:xfrm>
          <a:prstGeom prst="roundRect">
            <a:avLst>
              <a:gd name="adj" fmla="val 6642"/>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tx1"/>
                </a:solidFill>
                <a:latin typeface="Bahnschrift" panose="020B0502040204020203" pitchFamily="34" charset="0"/>
              </a:rPr>
              <a:t>Habitat:</a:t>
            </a:r>
            <a:endParaRPr lang="en-GB" sz="4800">
              <a:solidFill>
                <a:schemeClr val="tx1"/>
              </a:solidFill>
              <a:latin typeface="Bahnschrift" panose="020B0502040204020203" pitchFamily="34" charset="0"/>
            </a:endParaRPr>
          </a:p>
        </p:txBody>
      </p:sp>
      <p:sp>
        <p:nvSpPr>
          <p:cNvPr id="19" name="Rectangle: Rounded Corners 18">
            <a:extLst>
              <a:ext uri="{FF2B5EF4-FFF2-40B4-BE49-F238E27FC236}">
                <a16:creationId xmlns:a16="http://schemas.microsoft.com/office/drawing/2014/main" id="{E3C2ECDF-E781-762E-63BB-D2EC8D51D549}"/>
              </a:ext>
            </a:extLst>
          </p:cNvPr>
          <p:cNvSpPr/>
          <p:nvPr/>
        </p:nvSpPr>
        <p:spPr>
          <a:xfrm>
            <a:off x="3431658" y="9598688"/>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a:solidFill>
                  <a:schemeClr val="tx1"/>
                </a:solidFill>
                <a:latin typeface="Bahnschrift" panose="020B0502040204020203" pitchFamily="34" charset="0"/>
              </a:rPr>
              <a:t> Endangered</a:t>
            </a:r>
          </a:p>
        </p:txBody>
      </p:sp>
      <p:sp>
        <p:nvSpPr>
          <p:cNvPr id="20" name="Rectangle: Rounded Corners 19">
            <a:extLst>
              <a:ext uri="{FF2B5EF4-FFF2-40B4-BE49-F238E27FC236}">
                <a16:creationId xmlns:a16="http://schemas.microsoft.com/office/drawing/2014/main" id="{AB221948-BC5D-C058-33C6-9C13D48194B9}"/>
              </a:ext>
            </a:extLst>
          </p:cNvPr>
          <p:cNvSpPr/>
          <p:nvPr/>
        </p:nvSpPr>
        <p:spPr>
          <a:xfrm>
            <a:off x="3431658" y="11027556"/>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a:solidFill>
                  <a:schemeClr val="tx1"/>
                </a:solidFill>
                <a:latin typeface="Bahnschrift" panose="020B0502040204020203" pitchFamily="34" charset="0"/>
              </a:rPr>
              <a:t> 5.0cm to 7.0cm</a:t>
            </a:r>
          </a:p>
        </p:txBody>
      </p:sp>
      <p:sp>
        <p:nvSpPr>
          <p:cNvPr id="21" name="Rectangle: Rounded Corners 20">
            <a:extLst>
              <a:ext uri="{FF2B5EF4-FFF2-40B4-BE49-F238E27FC236}">
                <a16:creationId xmlns:a16="http://schemas.microsoft.com/office/drawing/2014/main" id="{733AE057-A3FE-0FBA-CD99-629E75033D8A}"/>
              </a:ext>
            </a:extLst>
          </p:cNvPr>
          <p:cNvSpPr/>
          <p:nvPr/>
        </p:nvSpPr>
        <p:spPr>
          <a:xfrm>
            <a:off x="3431658" y="12459116"/>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b="1">
                <a:solidFill>
                  <a:schemeClr val="tx1"/>
                </a:solidFill>
                <a:latin typeface="Bahnschrift" panose="020B0502040204020203" pitchFamily="34" charset="0"/>
              </a:rPr>
              <a:t>  </a:t>
            </a:r>
            <a:r>
              <a:rPr lang="en-GB" sz="4400">
                <a:solidFill>
                  <a:schemeClr val="tx1"/>
                </a:solidFill>
                <a:latin typeface="Bahnschrift" panose="020B0502040204020203" pitchFamily="34" charset="0"/>
              </a:rPr>
              <a:t>Forests; Plants &amp; Leaves</a:t>
            </a:r>
          </a:p>
        </p:txBody>
      </p:sp>
      <p:sp>
        <p:nvSpPr>
          <p:cNvPr id="22" name="Rectangle: Rounded Corners 21">
            <a:extLst>
              <a:ext uri="{FF2B5EF4-FFF2-40B4-BE49-F238E27FC236}">
                <a16:creationId xmlns:a16="http://schemas.microsoft.com/office/drawing/2014/main" id="{40DB508F-5F10-B1F3-28FB-C42E998C27C5}"/>
              </a:ext>
            </a:extLst>
          </p:cNvPr>
          <p:cNvSpPr/>
          <p:nvPr/>
        </p:nvSpPr>
        <p:spPr>
          <a:xfrm>
            <a:off x="1263502" y="3545958"/>
            <a:ext cx="4327451" cy="5429086"/>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700">
                <a:solidFill>
                  <a:schemeClr val="tx1"/>
                </a:solidFill>
                <a:latin typeface="Bahnschrift" panose="020B0502040204020203" pitchFamily="34" charset="0"/>
              </a:rPr>
              <a:t>Littlejohn’s Tree Frog is pale brown, with dark speckles and a broad, dark band down its back. </a:t>
            </a:r>
          </a:p>
          <a:p>
            <a:r>
              <a:rPr lang="en-GB" sz="2700">
                <a:solidFill>
                  <a:schemeClr val="tx1"/>
                </a:solidFill>
                <a:latin typeface="Bahnschrift" panose="020B0502040204020203" pitchFamily="34" charset="0"/>
              </a:rPr>
              <a:t>The belly is white or cream, and it has large orange patches on the groin, armpit and back of the thighs. It also has a brown bar from the tip of the snout through the nostrils to the top of the arm.</a:t>
            </a:r>
          </a:p>
        </p:txBody>
      </p:sp>
      <p:sp>
        <p:nvSpPr>
          <p:cNvPr id="23" name="Rectangle: Rounded Corners 22">
            <a:extLst>
              <a:ext uri="{FF2B5EF4-FFF2-40B4-BE49-F238E27FC236}">
                <a16:creationId xmlns:a16="http://schemas.microsoft.com/office/drawing/2014/main" id="{E1EBC8E1-CC7E-2BAD-FBB4-E130C5BC471A}"/>
              </a:ext>
            </a:extLst>
          </p:cNvPr>
          <p:cNvSpPr/>
          <p:nvPr/>
        </p:nvSpPr>
        <p:spPr>
          <a:xfrm>
            <a:off x="3763926" y="1357887"/>
            <a:ext cx="7232470"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a:solidFill>
                  <a:schemeClr val="tx1"/>
                </a:solidFill>
                <a:latin typeface="Bahnschrift" panose="020B0502040204020203" pitchFamily="34" charset="0"/>
              </a:rPr>
              <a:t> Littlejohn’s Tree Frog</a:t>
            </a:r>
          </a:p>
        </p:txBody>
      </p:sp>
      <p:sp>
        <p:nvSpPr>
          <p:cNvPr id="11" name="Rectangle: Rounded Corners 10">
            <a:extLst>
              <a:ext uri="{FF2B5EF4-FFF2-40B4-BE49-F238E27FC236}">
                <a16:creationId xmlns:a16="http://schemas.microsoft.com/office/drawing/2014/main" id="{1B223537-F137-3703-025A-36494837F2AD}"/>
              </a:ext>
            </a:extLst>
          </p:cNvPr>
          <p:cNvSpPr/>
          <p:nvPr/>
        </p:nvSpPr>
        <p:spPr>
          <a:xfrm>
            <a:off x="956814" y="13783706"/>
            <a:ext cx="9723717" cy="1320800"/>
          </a:xfrm>
          <a:prstGeom prst="roundRect">
            <a:avLst>
              <a:gd name="adj" fmla="val 6642"/>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a:solidFill>
                  <a:schemeClr val="tx1"/>
                </a:solidFill>
                <a:latin typeface="Bahnschrift" panose="020B0502040204020203" pitchFamily="34" charset="0"/>
              </a:rPr>
              <a:t>Conservation</a:t>
            </a:r>
          </a:p>
          <a:p>
            <a:r>
              <a:rPr lang="en-GB" sz="2800" b="1">
                <a:solidFill>
                  <a:schemeClr val="tx1"/>
                </a:solidFill>
                <a:latin typeface="Bahnschrift" panose="020B0502040204020203" pitchFamily="34" charset="0"/>
              </a:rPr>
              <a:t>efforts:</a:t>
            </a:r>
            <a:endParaRPr lang="en-GB" sz="2800">
              <a:solidFill>
                <a:schemeClr val="tx1"/>
              </a:solidFill>
              <a:latin typeface="Bahnschrift" panose="020B0502040204020203" pitchFamily="34" charset="0"/>
            </a:endParaRPr>
          </a:p>
        </p:txBody>
      </p:sp>
      <p:sp>
        <p:nvSpPr>
          <p:cNvPr id="24" name="Rectangle: Rounded Corners 23">
            <a:extLst>
              <a:ext uri="{FF2B5EF4-FFF2-40B4-BE49-F238E27FC236}">
                <a16:creationId xmlns:a16="http://schemas.microsoft.com/office/drawing/2014/main" id="{9E7896B3-D7C5-25FF-96AE-8F0E0CE099FA}"/>
              </a:ext>
            </a:extLst>
          </p:cNvPr>
          <p:cNvSpPr/>
          <p:nvPr/>
        </p:nvSpPr>
        <p:spPr>
          <a:xfrm>
            <a:off x="3431658" y="13904106"/>
            <a:ext cx="714279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a:solidFill>
                  <a:schemeClr val="tx1"/>
                </a:solidFill>
                <a:latin typeface="Bahnschrift" panose="020B0502040204020203" pitchFamily="34" charset="0"/>
              </a:rPr>
              <a:t> Head starting, Captive breeding,     </a:t>
            </a:r>
          </a:p>
          <a:p>
            <a:r>
              <a:rPr lang="en-GB" sz="3200">
                <a:solidFill>
                  <a:schemeClr val="tx1"/>
                </a:solidFill>
                <a:latin typeface="Bahnschrift" panose="020B0502040204020203" pitchFamily="34" charset="0"/>
              </a:rPr>
              <a:t> &amp; Biobank </a:t>
            </a:r>
          </a:p>
        </p:txBody>
      </p:sp>
      <p:sp>
        <p:nvSpPr>
          <p:cNvPr id="25" name="Oval 24">
            <a:extLst>
              <a:ext uri="{FF2B5EF4-FFF2-40B4-BE49-F238E27FC236}">
                <a16:creationId xmlns:a16="http://schemas.microsoft.com/office/drawing/2014/main" id="{B2FBBACB-186B-0DF8-B60D-7E4670229DE0}"/>
              </a:ext>
            </a:extLst>
          </p:cNvPr>
          <p:cNvSpPr/>
          <p:nvPr/>
        </p:nvSpPr>
        <p:spPr>
          <a:xfrm>
            <a:off x="10117745" y="9581548"/>
            <a:ext cx="1088709" cy="1080000"/>
          </a:xfrm>
          <a:prstGeom prst="ellipse">
            <a:avLst/>
          </a:prstGeom>
          <a:solidFill>
            <a:schemeClr val="accent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A829884-3B15-674B-3958-8453E03FC53A}"/>
              </a:ext>
            </a:extLst>
          </p:cNvPr>
          <p:cNvSpPr/>
          <p:nvPr/>
        </p:nvSpPr>
        <p:spPr>
          <a:xfrm>
            <a:off x="10252287" y="9697945"/>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B8CA5B0F-3A1F-546A-7DCE-5EEF1FD76DF1}"/>
              </a:ext>
            </a:extLst>
          </p:cNvPr>
          <p:cNvSpPr txBox="1"/>
          <p:nvPr/>
        </p:nvSpPr>
        <p:spPr>
          <a:xfrm>
            <a:off x="10270935" y="9717442"/>
            <a:ext cx="930836" cy="830997"/>
          </a:xfrm>
          <a:prstGeom prst="rect">
            <a:avLst/>
          </a:prstGeom>
          <a:noFill/>
        </p:spPr>
        <p:txBody>
          <a:bodyPr wrap="square" rtlCol="0">
            <a:spAutoFit/>
          </a:bodyPr>
          <a:lstStyle/>
          <a:p>
            <a:r>
              <a:rPr lang="en-GB" sz="4800">
                <a:latin typeface="Bahnschrift" panose="020B0502040204020203" pitchFamily="34" charset="0"/>
              </a:rPr>
              <a:t>50</a:t>
            </a:r>
          </a:p>
        </p:txBody>
      </p:sp>
      <p:sp>
        <p:nvSpPr>
          <p:cNvPr id="36" name="Oval 35">
            <a:extLst>
              <a:ext uri="{FF2B5EF4-FFF2-40B4-BE49-F238E27FC236}">
                <a16:creationId xmlns:a16="http://schemas.microsoft.com/office/drawing/2014/main" id="{774E95BA-C10F-C80C-56B1-95CEEBCA9E0B}"/>
              </a:ext>
            </a:extLst>
          </p:cNvPr>
          <p:cNvSpPr/>
          <p:nvPr/>
        </p:nvSpPr>
        <p:spPr>
          <a:xfrm>
            <a:off x="10096150" y="10970644"/>
            <a:ext cx="1088709" cy="1080000"/>
          </a:xfrm>
          <a:prstGeom prst="ellipse">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881CB68-BC63-D2A4-9E27-4CEE1F336CE9}"/>
              </a:ext>
            </a:extLst>
          </p:cNvPr>
          <p:cNvSpPr/>
          <p:nvPr/>
        </p:nvSpPr>
        <p:spPr>
          <a:xfrm>
            <a:off x="10230692" y="11087041"/>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6DEFB72-8E5B-ACB1-D52A-F71456B7621C}"/>
              </a:ext>
            </a:extLst>
          </p:cNvPr>
          <p:cNvSpPr/>
          <p:nvPr/>
        </p:nvSpPr>
        <p:spPr>
          <a:xfrm>
            <a:off x="10117745" y="12458797"/>
            <a:ext cx="1088709" cy="10800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5A4B83B-F602-7C5E-D08F-858E16D81017}"/>
              </a:ext>
            </a:extLst>
          </p:cNvPr>
          <p:cNvSpPr/>
          <p:nvPr/>
        </p:nvSpPr>
        <p:spPr>
          <a:xfrm>
            <a:off x="10252287" y="12575194"/>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7CD5546-A5F1-F3C0-38FB-00F6E8AF0495}"/>
              </a:ext>
            </a:extLst>
          </p:cNvPr>
          <p:cNvSpPr/>
          <p:nvPr/>
        </p:nvSpPr>
        <p:spPr>
          <a:xfrm>
            <a:off x="10099008" y="13944338"/>
            <a:ext cx="1088709" cy="1080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85DE3E0-25C1-B56F-F957-3F3F455B64A1}"/>
              </a:ext>
            </a:extLst>
          </p:cNvPr>
          <p:cNvSpPr/>
          <p:nvPr/>
        </p:nvSpPr>
        <p:spPr>
          <a:xfrm>
            <a:off x="10233550" y="14060735"/>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55B0F12-8B38-B6D7-DF72-60BC4FBDA9B3}"/>
              </a:ext>
            </a:extLst>
          </p:cNvPr>
          <p:cNvSpPr txBox="1"/>
          <p:nvPr/>
        </p:nvSpPr>
        <p:spPr>
          <a:xfrm>
            <a:off x="10182362" y="11105492"/>
            <a:ext cx="930836" cy="830997"/>
          </a:xfrm>
          <a:prstGeom prst="rect">
            <a:avLst/>
          </a:prstGeom>
          <a:noFill/>
        </p:spPr>
        <p:txBody>
          <a:bodyPr wrap="square" rtlCol="0">
            <a:spAutoFit/>
          </a:bodyPr>
          <a:lstStyle/>
          <a:p>
            <a:pPr algn="ctr"/>
            <a:r>
              <a:rPr lang="en-GB" sz="4800">
                <a:latin typeface="Bahnschrift" panose="020B0502040204020203" pitchFamily="34" charset="0"/>
              </a:rPr>
              <a:t>7</a:t>
            </a:r>
          </a:p>
        </p:txBody>
      </p:sp>
      <p:sp>
        <p:nvSpPr>
          <p:cNvPr id="42" name="TextBox 41">
            <a:extLst>
              <a:ext uri="{FF2B5EF4-FFF2-40B4-BE49-F238E27FC236}">
                <a16:creationId xmlns:a16="http://schemas.microsoft.com/office/drawing/2014/main" id="{EE1BA07B-E7BB-39FA-5BB3-0AD1D5F505F4}"/>
              </a:ext>
            </a:extLst>
          </p:cNvPr>
          <p:cNvSpPr txBox="1"/>
          <p:nvPr/>
        </p:nvSpPr>
        <p:spPr>
          <a:xfrm>
            <a:off x="10221900" y="12611948"/>
            <a:ext cx="930836" cy="830997"/>
          </a:xfrm>
          <a:prstGeom prst="rect">
            <a:avLst/>
          </a:prstGeom>
          <a:noFill/>
        </p:spPr>
        <p:txBody>
          <a:bodyPr wrap="square" rtlCol="0">
            <a:spAutoFit/>
          </a:bodyPr>
          <a:lstStyle/>
          <a:p>
            <a:pPr algn="ctr"/>
            <a:r>
              <a:rPr lang="en-GB" sz="4800">
                <a:latin typeface="Bahnschrift" panose="020B0502040204020203" pitchFamily="34" charset="0"/>
              </a:rPr>
              <a:t>31</a:t>
            </a:r>
          </a:p>
        </p:txBody>
      </p:sp>
      <p:sp>
        <p:nvSpPr>
          <p:cNvPr id="43" name="TextBox 42">
            <a:extLst>
              <a:ext uri="{FF2B5EF4-FFF2-40B4-BE49-F238E27FC236}">
                <a16:creationId xmlns:a16="http://schemas.microsoft.com/office/drawing/2014/main" id="{CCCC6863-5204-B21C-81EC-9783941BE19C}"/>
              </a:ext>
            </a:extLst>
          </p:cNvPr>
          <p:cNvSpPr txBox="1"/>
          <p:nvPr/>
        </p:nvSpPr>
        <p:spPr>
          <a:xfrm>
            <a:off x="10260182" y="14083287"/>
            <a:ext cx="930836" cy="830997"/>
          </a:xfrm>
          <a:prstGeom prst="rect">
            <a:avLst/>
          </a:prstGeom>
          <a:noFill/>
        </p:spPr>
        <p:txBody>
          <a:bodyPr wrap="square" rtlCol="0">
            <a:spAutoFit/>
          </a:bodyPr>
          <a:lstStyle/>
          <a:p>
            <a:r>
              <a:rPr lang="en-GB" sz="4800">
                <a:latin typeface="Bahnschrift" panose="020B0502040204020203" pitchFamily="34" charset="0"/>
              </a:rPr>
              <a:t>20</a:t>
            </a:r>
          </a:p>
        </p:txBody>
      </p:sp>
      <p:pic>
        <p:nvPicPr>
          <p:cNvPr id="2" name="Picture 2" descr="Image result for earth stories film festival">
            <a:extLst>
              <a:ext uri="{FF2B5EF4-FFF2-40B4-BE49-F238E27FC236}">
                <a16:creationId xmlns:a16="http://schemas.microsoft.com/office/drawing/2014/main" id="{DB179234-AF10-70F2-A740-A04578DF8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19509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B6B31F-C55A-2A2E-3E46-A747F34904BC}"/>
              </a:ext>
            </a:extLst>
          </p:cNvPr>
          <p:cNvSpPr/>
          <p:nvPr/>
        </p:nvSpPr>
        <p:spPr>
          <a:xfrm>
            <a:off x="381000" y="395122"/>
            <a:ext cx="11404600" cy="15454477"/>
          </a:xfrm>
          <a:prstGeom prst="roundRect">
            <a:avLst>
              <a:gd name="adj" fmla="val 4194"/>
            </a:avLst>
          </a:prstGeom>
          <a:solidFill>
            <a:schemeClr val="accent6"/>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B2477B8-D84D-5C64-C722-45D68F11A330}"/>
              </a:ext>
            </a:extLst>
          </p:cNvPr>
          <p:cNvSpPr/>
          <p:nvPr/>
        </p:nvSpPr>
        <p:spPr>
          <a:xfrm>
            <a:off x="683300" y="742360"/>
            <a:ext cx="10800000" cy="14760000"/>
          </a:xfrm>
          <a:prstGeom prst="roundRect">
            <a:avLst>
              <a:gd name="adj" fmla="val 4194"/>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9" name="Rectangle: Rounded Corners 8">
            <a:extLst>
              <a:ext uri="{FF2B5EF4-FFF2-40B4-BE49-F238E27FC236}">
                <a16:creationId xmlns:a16="http://schemas.microsoft.com/office/drawing/2014/main" id="{D346DC9E-1524-EAA2-400B-50162C58EB01}"/>
              </a:ext>
            </a:extLst>
          </p:cNvPr>
          <p:cNvSpPr/>
          <p:nvPr/>
        </p:nvSpPr>
        <p:spPr>
          <a:xfrm>
            <a:off x="1195604" y="1219200"/>
            <a:ext cx="9904195" cy="13208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0" b="1">
                <a:solidFill>
                  <a:schemeClr val="bg1"/>
                </a:solidFill>
                <a:latin typeface="Bahnschrift" panose="020B0502040204020203" pitchFamily="34" charset="0"/>
              </a:rPr>
              <a:t>Name:</a:t>
            </a:r>
            <a:endParaRPr lang="en-GB" sz="6000">
              <a:latin typeface="Bahnschrift" panose="020B0502040204020203" pitchFamily="34" charset="0"/>
            </a:endParaRPr>
          </a:p>
        </p:txBody>
      </p:sp>
      <p:sp>
        <p:nvSpPr>
          <p:cNvPr id="13" name="Rectangle: Rounded Corners 12">
            <a:extLst>
              <a:ext uri="{FF2B5EF4-FFF2-40B4-BE49-F238E27FC236}">
                <a16:creationId xmlns:a16="http://schemas.microsoft.com/office/drawing/2014/main" id="{CE6F2907-290F-48C1-031D-9E28A68CC86B}"/>
              </a:ext>
            </a:extLst>
          </p:cNvPr>
          <p:cNvSpPr/>
          <p:nvPr/>
        </p:nvSpPr>
        <p:spPr>
          <a:xfrm>
            <a:off x="1156692" y="2893412"/>
            <a:ext cx="4560807" cy="6204724"/>
          </a:xfrm>
          <a:prstGeom prst="roundRect">
            <a:avLst>
              <a:gd name="adj" fmla="val 66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tx1"/>
                </a:solidFill>
                <a:latin typeface="Bahnschrift" panose="020B0502040204020203" pitchFamily="34" charset="0"/>
              </a:rPr>
              <a:t>Information:</a:t>
            </a: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4800" b="1">
              <a:solidFill>
                <a:schemeClr val="tx1"/>
              </a:solidFill>
              <a:latin typeface="Bahnschrift" panose="020B0502040204020203" pitchFamily="34" charset="0"/>
            </a:endParaRPr>
          </a:p>
          <a:p>
            <a:endParaRPr lang="en-GB" sz="2800">
              <a:solidFill>
                <a:schemeClr val="tx1"/>
              </a:solidFill>
              <a:latin typeface="Bahnschrift" panose="020B0502040204020203" pitchFamily="34" charset="0"/>
            </a:endParaRPr>
          </a:p>
        </p:txBody>
      </p:sp>
      <p:sp>
        <p:nvSpPr>
          <p:cNvPr id="16" name="Rectangle: Rounded Corners 15">
            <a:extLst>
              <a:ext uri="{FF2B5EF4-FFF2-40B4-BE49-F238E27FC236}">
                <a16:creationId xmlns:a16="http://schemas.microsoft.com/office/drawing/2014/main" id="{DA03F3CB-E93A-521A-CE8C-B8BF7AF4F434}"/>
              </a:ext>
            </a:extLst>
          </p:cNvPr>
          <p:cNvSpPr/>
          <p:nvPr/>
        </p:nvSpPr>
        <p:spPr>
          <a:xfrm>
            <a:off x="977551" y="9475596"/>
            <a:ext cx="9723717" cy="1320800"/>
          </a:xfrm>
          <a:prstGeom prst="roundRect">
            <a:avLst>
              <a:gd name="adj" fmla="val 664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bg1"/>
                </a:solidFill>
                <a:latin typeface="Bahnschrift" panose="020B0502040204020203" pitchFamily="34" charset="0"/>
              </a:rPr>
              <a:t>Status:</a:t>
            </a:r>
            <a:endParaRPr lang="en-GB" sz="4800">
              <a:solidFill>
                <a:schemeClr val="bg1"/>
              </a:solidFill>
              <a:latin typeface="Bahnschrift" panose="020B0502040204020203" pitchFamily="34" charset="0"/>
            </a:endParaRPr>
          </a:p>
        </p:txBody>
      </p:sp>
      <p:sp>
        <p:nvSpPr>
          <p:cNvPr id="17" name="Rectangle: Rounded Corners 16">
            <a:extLst>
              <a:ext uri="{FF2B5EF4-FFF2-40B4-BE49-F238E27FC236}">
                <a16:creationId xmlns:a16="http://schemas.microsoft.com/office/drawing/2014/main" id="{120AAF44-0D61-771A-EF73-8850876DEFA9}"/>
              </a:ext>
            </a:extLst>
          </p:cNvPr>
          <p:cNvSpPr/>
          <p:nvPr/>
        </p:nvSpPr>
        <p:spPr>
          <a:xfrm>
            <a:off x="937764" y="10907156"/>
            <a:ext cx="9723717" cy="1320800"/>
          </a:xfrm>
          <a:prstGeom prst="roundRect">
            <a:avLst>
              <a:gd name="adj" fmla="val 6642"/>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bg1"/>
                </a:solidFill>
                <a:latin typeface="Bahnschrift" panose="020B0502040204020203" pitchFamily="34" charset="0"/>
              </a:rPr>
              <a:t>Size:</a:t>
            </a:r>
            <a:endParaRPr lang="en-GB" sz="4800">
              <a:solidFill>
                <a:schemeClr val="bg1"/>
              </a:solidFill>
              <a:latin typeface="Bahnschrift" panose="020B0502040204020203" pitchFamily="34" charset="0"/>
            </a:endParaRPr>
          </a:p>
        </p:txBody>
      </p:sp>
      <p:sp>
        <p:nvSpPr>
          <p:cNvPr id="18" name="Rectangle: Rounded Corners 17">
            <a:extLst>
              <a:ext uri="{FF2B5EF4-FFF2-40B4-BE49-F238E27FC236}">
                <a16:creationId xmlns:a16="http://schemas.microsoft.com/office/drawing/2014/main" id="{FF72BBC3-14A0-BD39-995C-57DB66F8E062}"/>
              </a:ext>
            </a:extLst>
          </p:cNvPr>
          <p:cNvSpPr/>
          <p:nvPr/>
        </p:nvSpPr>
        <p:spPr>
          <a:xfrm>
            <a:off x="963601" y="12338716"/>
            <a:ext cx="9723717" cy="1320800"/>
          </a:xfrm>
          <a:prstGeom prst="roundRect">
            <a:avLst>
              <a:gd name="adj" fmla="val 6642"/>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solidFill>
                  <a:schemeClr val="tx1"/>
                </a:solidFill>
                <a:latin typeface="Bahnschrift" panose="020B0502040204020203" pitchFamily="34" charset="0"/>
              </a:rPr>
              <a:t>Habitat:</a:t>
            </a:r>
            <a:endParaRPr lang="en-GB" sz="4800">
              <a:solidFill>
                <a:schemeClr val="tx1"/>
              </a:solidFill>
              <a:latin typeface="Bahnschrift" panose="020B0502040204020203" pitchFamily="34" charset="0"/>
            </a:endParaRPr>
          </a:p>
        </p:txBody>
      </p:sp>
      <p:sp>
        <p:nvSpPr>
          <p:cNvPr id="19" name="Rectangle: Rounded Corners 18">
            <a:extLst>
              <a:ext uri="{FF2B5EF4-FFF2-40B4-BE49-F238E27FC236}">
                <a16:creationId xmlns:a16="http://schemas.microsoft.com/office/drawing/2014/main" id="{E3C2ECDF-E781-762E-63BB-D2EC8D51D549}"/>
              </a:ext>
            </a:extLst>
          </p:cNvPr>
          <p:cNvSpPr/>
          <p:nvPr/>
        </p:nvSpPr>
        <p:spPr>
          <a:xfrm>
            <a:off x="3431658" y="9598688"/>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a:solidFill>
                  <a:schemeClr val="tx1"/>
                </a:solidFill>
                <a:latin typeface="Bahnschrift" panose="020B0502040204020203" pitchFamily="34" charset="0"/>
              </a:rPr>
              <a:t> </a:t>
            </a:r>
          </a:p>
        </p:txBody>
      </p:sp>
      <p:sp>
        <p:nvSpPr>
          <p:cNvPr id="20" name="Rectangle: Rounded Corners 19">
            <a:extLst>
              <a:ext uri="{FF2B5EF4-FFF2-40B4-BE49-F238E27FC236}">
                <a16:creationId xmlns:a16="http://schemas.microsoft.com/office/drawing/2014/main" id="{AB221948-BC5D-C058-33C6-9C13D48194B9}"/>
              </a:ext>
            </a:extLst>
          </p:cNvPr>
          <p:cNvSpPr/>
          <p:nvPr/>
        </p:nvSpPr>
        <p:spPr>
          <a:xfrm>
            <a:off x="3431658" y="11027556"/>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800">
              <a:solidFill>
                <a:schemeClr val="tx1"/>
              </a:solidFill>
              <a:latin typeface="Bahnschrift" panose="020B0502040204020203" pitchFamily="34" charset="0"/>
            </a:endParaRPr>
          </a:p>
        </p:txBody>
      </p:sp>
      <p:sp>
        <p:nvSpPr>
          <p:cNvPr id="21" name="Rectangle: Rounded Corners 20">
            <a:extLst>
              <a:ext uri="{FF2B5EF4-FFF2-40B4-BE49-F238E27FC236}">
                <a16:creationId xmlns:a16="http://schemas.microsoft.com/office/drawing/2014/main" id="{733AE057-A3FE-0FBA-CD99-629E75033D8A}"/>
              </a:ext>
            </a:extLst>
          </p:cNvPr>
          <p:cNvSpPr/>
          <p:nvPr/>
        </p:nvSpPr>
        <p:spPr>
          <a:xfrm>
            <a:off x="3431658" y="12459116"/>
            <a:ext cx="712374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b="1">
                <a:solidFill>
                  <a:schemeClr val="tx1"/>
                </a:solidFill>
                <a:latin typeface="Bahnschrift" panose="020B0502040204020203" pitchFamily="34" charset="0"/>
              </a:rPr>
              <a:t>  </a:t>
            </a:r>
            <a:endParaRPr lang="en-GB" sz="4400">
              <a:solidFill>
                <a:schemeClr val="tx1"/>
              </a:solidFill>
              <a:latin typeface="Bahnschrift" panose="020B0502040204020203" pitchFamily="34" charset="0"/>
            </a:endParaRPr>
          </a:p>
        </p:txBody>
      </p:sp>
      <p:sp>
        <p:nvSpPr>
          <p:cNvPr id="22" name="Rectangle: Rounded Corners 21">
            <a:extLst>
              <a:ext uri="{FF2B5EF4-FFF2-40B4-BE49-F238E27FC236}">
                <a16:creationId xmlns:a16="http://schemas.microsoft.com/office/drawing/2014/main" id="{40DB508F-5F10-B1F3-28FB-C42E998C27C5}"/>
              </a:ext>
            </a:extLst>
          </p:cNvPr>
          <p:cNvSpPr/>
          <p:nvPr/>
        </p:nvSpPr>
        <p:spPr>
          <a:xfrm>
            <a:off x="1263502" y="3545958"/>
            <a:ext cx="4327451" cy="5429086"/>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700">
              <a:solidFill>
                <a:schemeClr val="tx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E1EBC8E1-CC7E-2BAD-FBB4-E130C5BC471A}"/>
              </a:ext>
            </a:extLst>
          </p:cNvPr>
          <p:cNvSpPr/>
          <p:nvPr/>
        </p:nvSpPr>
        <p:spPr>
          <a:xfrm>
            <a:off x="3763926" y="1357887"/>
            <a:ext cx="7232470"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800">
              <a:solidFill>
                <a:schemeClr val="tx1"/>
              </a:solidFill>
              <a:latin typeface="Bahnschrift" panose="020B0502040204020203" pitchFamily="34" charset="0"/>
            </a:endParaRPr>
          </a:p>
        </p:txBody>
      </p:sp>
      <p:sp>
        <p:nvSpPr>
          <p:cNvPr id="11" name="Rectangle: Rounded Corners 10">
            <a:extLst>
              <a:ext uri="{FF2B5EF4-FFF2-40B4-BE49-F238E27FC236}">
                <a16:creationId xmlns:a16="http://schemas.microsoft.com/office/drawing/2014/main" id="{1B223537-F137-3703-025A-36494837F2AD}"/>
              </a:ext>
            </a:extLst>
          </p:cNvPr>
          <p:cNvSpPr/>
          <p:nvPr/>
        </p:nvSpPr>
        <p:spPr>
          <a:xfrm>
            <a:off x="956814" y="13783706"/>
            <a:ext cx="9723717" cy="1320800"/>
          </a:xfrm>
          <a:prstGeom prst="roundRect">
            <a:avLst>
              <a:gd name="adj" fmla="val 6642"/>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a:solidFill>
                  <a:schemeClr val="tx1"/>
                </a:solidFill>
                <a:latin typeface="Bahnschrift" panose="020B0502040204020203" pitchFamily="34" charset="0"/>
              </a:rPr>
              <a:t>Conservation</a:t>
            </a:r>
          </a:p>
          <a:p>
            <a:r>
              <a:rPr lang="en-GB" sz="2800" b="1">
                <a:solidFill>
                  <a:schemeClr val="tx1"/>
                </a:solidFill>
                <a:latin typeface="Bahnschrift" panose="020B0502040204020203" pitchFamily="34" charset="0"/>
              </a:rPr>
              <a:t>efforts:</a:t>
            </a:r>
            <a:endParaRPr lang="en-GB" sz="2800">
              <a:solidFill>
                <a:schemeClr val="tx1"/>
              </a:solidFill>
              <a:latin typeface="Bahnschrift" panose="020B0502040204020203" pitchFamily="34" charset="0"/>
            </a:endParaRPr>
          </a:p>
        </p:txBody>
      </p:sp>
      <p:sp>
        <p:nvSpPr>
          <p:cNvPr id="24" name="Rectangle: Rounded Corners 23">
            <a:extLst>
              <a:ext uri="{FF2B5EF4-FFF2-40B4-BE49-F238E27FC236}">
                <a16:creationId xmlns:a16="http://schemas.microsoft.com/office/drawing/2014/main" id="{9E7896B3-D7C5-25FF-96AE-8F0E0CE099FA}"/>
              </a:ext>
            </a:extLst>
          </p:cNvPr>
          <p:cNvSpPr/>
          <p:nvPr/>
        </p:nvSpPr>
        <p:spPr>
          <a:xfrm>
            <a:off x="3431658" y="13904106"/>
            <a:ext cx="7142792" cy="1080000"/>
          </a:xfrm>
          <a:prstGeom prst="roundRect">
            <a:avLst>
              <a:gd name="adj" fmla="val 66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a:solidFill>
                  <a:schemeClr val="tx1"/>
                </a:solidFill>
                <a:latin typeface="Bahnschrift" panose="020B0502040204020203" pitchFamily="34" charset="0"/>
              </a:rPr>
              <a:t> </a:t>
            </a:r>
          </a:p>
        </p:txBody>
      </p:sp>
      <p:sp>
        <p:nvSpPr>
          <p:cNvPr id="25" name="Oval 24">
            <a:extLst>
              <a:ext uri="{FF2B5EF4-FFF2-40B4-BE49-F238E27FC236}">
                <a16:creationId xmlns:a16="http://schemas.microsoft.com/office/drawing/2014/main" id="{B2FBBACB-186B-0DF8-B60D-7E4670229DE0}"/>
              </a:ext>
            </a:extLst>
          </p:cNvPr>
          <p:cNvSpPr/>
          <p:nvPr/>
        </p:nvSpPr>
        <p:spPr>
          <a:xfrm>
            <a:off x="10117745" y="9581548"/>
            <a:ext cx="1088709" cy="1080000"/>
          </a:xfrm>
          <a:prstGeom prst="ellipse">
            <a:avLst/>
          </a:prstGeom>
          <a:solidFill>
            <a:schemeClr val="accent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A829884-3B15-674B-3958-8453E03FC53A}"/>
              </a:ext>
            </a:extLst>
          </p:cNvPr>
          <p:cNvSpPr/>
          <p:nvPr/>
        </p:nvSpPr>
        <p:spPr>
          <a:xfrm>
            <a:off x="10252287" y="9697945"/>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774E95BA-C10F-C80C-56B1-95CEEBCA9E0B}"/>
              </a:ext>
            </a:extLst>
          </p:cNvPr>
          <p:cNvSpPr/>
          <p:nvPr/>
        </p:nvSpPr>
        <p:spPr>
          <a:xfrm>
            <a:off x="10096150" y="10970644"/>
            <a:ext cx="1088709" cy="1080000"/>
          </a:xfrm>
          <a:prstGeom prst="ellipse">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881CB68-BC63-D2A4-9E27-4CEE1F336CE9}"/>
              </a:ext>
            </a:extLst>
          </p:cNvPr>
          <p:cNvSpPr/>
          <p:nvPr/>
        </p:nvSpPr>
        <p:spPr>
          <a:xfrm>
            <a:off x="10230692" y="11087041"/>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6DEFB72-8E5B-ACB1-D52A-F71456B7621C}"/>
              </a:ext>
            </a:extLst>
          </p:cNvPr>
          <p:cNvSpPr/>
          <p:nvPr/>
        </p:nvSpPr>
        <p:spPr>
          <a:xfrm>
            <a:off x="10117745" y="12458797"/>
            <a:ext cx="1088709" cy="10800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5A4B83B-F602-7C5E-D08F-858E16D81017}"/>
              </a:ext>
            </a:extLst>
          </p:cNvPr>
          <p:cNvSpPr/>
          <p:nvPr/>
        </p:nvSpPr>
        <p:spPr>
          <a:xfrm>
            <a:off x="10252287" y="12575194"/>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7CD5546-A5F1-F3C0-38FB-00F6E8AF0495}"/>
              </a:ext>
            </a:extLst>
          </p:cNvPr>
          <p:cNvSpPr/>
          <p:nvPr/>
        </p:nvSpPr>
        <p:spPr>
          <a:xfrm>
            <a:off x="10099008" y="13944338"/>
            <a:ext cx="1088709" cy="1080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85DE3E0-25C1-B56F-F957-3F3F455B64A1}"/>
              </a:ext>
            </a:extLst>
          </p:cNvPr>
          <p:cNvSpPr/>
          <p:nvPr/>
        </p:nvSpPr>
        <p:spPr>
          <a:xfrm>
            <a:off x="10233550" y="14060735"/>
            <a:ext cx="829169" cy="87610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Image result for earth stories film festival">
            <a:extLst>
              <a:ext uri="{FF2B5EF4-FFF2-40B4-BE49-F238E27FC236}">
                <a16:creationId xmlns:a16="http://schemas.microsoft.com/office/drawing/2014/main" id="{DB179234-AF10-70F2-A740-A04578DF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1153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6CF1D46-449B-DB77-EC4E-08ADFBDFB2F3}"/>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026174C-2081-260A-F2ED-65C128B8915B}"/>
              </a:ext>
            </a:extLst>
          </p:cNvPr>
          <p:cNvSpPr>
            <a:spLocks noGrp="1"/>
          </p:cNvSpPr>
          <p:nvPr>
            <p:ph type="title"/>
          </p:nvPr>
        </p:nvSpPr>
        <p:spPr>
          <a:xfrm>
            <a:off x="838200" y="865485"/>
            <a:ext cx="10515600" cy="1012231"/>
          </a:xfrm>
          <a:solidFill>
            <a:schemeClr val="accent6"/>
          </a:solidFill>
        </p:spPr>
        <p:txBody>
          <a:bodyPr>
            <a:noAutofit/>
          </a:bodyPr>
          <a:lstStyle/>
          <a:p>
            <a:pPr algn="ctr"/>
            <a:r>
              <a:rPr lang="en-GB" sz="5400">
                <a:solidFill>
                  <a:schemeClr val="bg1"/>
                </a:solidFill>
                <a:latin typeface="Congenial Black"/>
              </a:rPr>
              <a:t>Littlejohn Video Questions</a:t>
            </a:r>
          </a:p>
        </p:txBody>
      </p:sp>
      <p:sp>
        <p:nvSpPr>
          <p:cNvPr id="4" name="Content Placeholder 3">
            <a:extLst>
              <a:ext uri="{FF2B5EF4-FFF2-40B4-BE49-F238E27FC236}">
                <a16:creationId xmlns:a16="http://schemas.microsoft.com/office/drawing/2014/main" id="{546B5A87-8723-D66B-42D1-F1731510CE5B}"/>
              </a:ext>
            </a:extLst>
          </p:cNvPr>
          <p:cNvSpPr>
            <a:spLocks noGrp="1"/>
          </p:cNvSpPr>
          <p:nvPr>
            <p:ph idx="1"/>
          </p:nvPr>
        </p:nvSpPr>
        <p:spPr>
          <a:xfrm>
            <a:off x="838200" y="2336800"/>
            <a:ext cx="10515600" cy="13053715"/>
          </a:xfrm>
        </p:spPr>
        <p:txBody>
          <a:bodyPr vert="horz" lIns="91440" tIns="45720" rIns="91440" bIns="45720" rtlCol="0" anchor="t">
            <a:normAutofit fontScale="62500" lnSpcReduction="20000"/>
          </a:bodyPr>
          <a:lstStyle/>
          <a:p>
            <a:pPr marL="342900" indent="-342900">
              <a:buFont typeface="+mj-lt"/>
              <a:buAutoNum type="arabicPeriod"/>
            </a:pPr>
            <a:r>
              <a:rPr lang="en-GB" sz="3700">
                <a:latin typeface="Bahnschrift"/>
              </a:rPr>
              <a:t>Where are Littlejohn tree frogs found?</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Which part of the forest do they live in?</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do their large eyes give them?</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do the male frogs compete for?</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At the pond, what is the biggest threat to the tree frogs?</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How many amphibian species has the fungus affected?</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500">
                <a:latin typeface="Bahnschrift"/>
              </a:rPr>
              <a:t>Further south, in the Blue Mountains, what is another threat to Littlejohn Frog?</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caused the tadpoles to suffocate and die?</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Why does a female go towards the loudest voice?</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is the problem with having a small population number?</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are citizen scientists doing to help the tree frogs?</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are scientists collecting at the ponds? </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is ‘head starting’? Why is it important?</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Why have scientists started a captive breeding colony?</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What is collected for a biobank?</a:t>
            </a:r>
          </a:p>
          <a:p>
            <a:pPr marL="342900" indent="-342900">
              <a:buFont typeface="+mj-lt"/>
              <a:buAutoNum type="arabicPeriod"/>
            </a:pPr>
            <a:endParaRPr lang="en-GB">
              <a:latin typeface="Bahnschrift" panose="020B0502040204020203" pitchFamily="34" charset="0"/>
            </a:endParaRPr>
          </a:p>
          <a:p>
            <a:pPr marL="342900" indent="-342900">
              <a:buFont typeface="+mj-lt"/>
              <a:buAutoNum type="arabicPeriod"/>
            </a:pPr>
            <a:r>
              <a:rPr lang="en-GB" sz="3700">
                <a:latin typeface="Bahnschrift"/>
              </a:rPr>
              <a:t>Why is it important this is collected?</a:t>
            </a:r>
          </a:p>
        </p:txBody>
      </p:sp>
      <p:cxnSp>
        <p:nvCxnSpPr>
          <p:cNvPr id="6" name="Straight Connector 5">
            <a:extLst>
              <a:ext uri="{FF2B5EF4-FFF2-40B4-BE49-F238E27FC236}">
                <a16:creationId xmlns:a16="http://schemas.microsoft.com/office/drawing/2014/main" id="{CAA9F651-D180-F73B-C2D4-D83611C06C0F}"/>
              </a:ext>
            </a:extLst>
          </p:cNvPr>
          <p:cNvCxnSpPr/>
          <p:nvPr/>
        </p:nvCxnSpPr>
        <p:spPr>
          <a:xfrm>
            <a:off x="838200" y="3048000"/>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AE1EA38-00EE-0C03-1315-1D63C0B48DD2}"/>
              </a:ext>
            </a:extLst>
          </p:cNvPr>
          <p:cNvCxnSpPr/>
          <p:nvPr/>
        </p:nvCxnSpPr>
        <p:spPr>
          <a:xfrm>
            <a:off x="838200" y="3835400"/>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DD865D-A999-5719-539F-1A311A99F76F}"/>
              </a:ext>
            </a:extLst>
          </p:cNvPr>
          <p:cNvCxnSpPr/>
          <p:nvPr/>
        </p:nvCxnSpPr>
        <p:spPr>
          <a:xfrm>
            <a:off x="6452616" y="2604977"/>
            <a:ext cx="489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19D49D7-7CB7-CC42-71D1-1410A575A851}"/>
              </a:ext>
            </a:extLst>
          </p:cNvPr>
          <p:cNvCxnSpPr/>
          <p:nvPr/>
        </p:nvCxnSpPr>
        <p:spPr>
          <a:xfrm>
            <a:off x="6403708" y="3459125"/>
            <a:ext cx="493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B1FBB55-F493-D5E7-F789-910F69BA6583}"/>
              </a:ext>
            </a:extLst>
          </p:cNvPr>
          <p:cNvCxnSpPr/>
          <p:nvPr/>
        </p:nvCxnSpPr>
        <p:spPr>
          <a:xfrm>
            <a:off x="838200" y="4668283"/>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DE85388-148F-F757-DCDB-95B1AF5D6D85}"/>
              </a:ext>
            </a:extLst>
          </p:cNvPr>
          <p:cNvCxnSpPr/>
          <p:nvPr/>
        </p:nvCxnSpPr>
        <p:spPr>
          <a:xfrm>
            <a:off x="5952457" y="4281375"/>
            <a:ext cx="540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28FB1DB-E4DC-88D2-F0CE-B5AFF29A706A}"/>
              </a:ext>
            </a:extLst>
          </p:cNvPr>
          <p:cNvCxnSpPr/>
          <p:nvPr/>
        </p:nvCxnSpPr>
        <p:spPr>
          <a:xfrm>
            <a:off x="880732" y="5490534"/>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59E74B2-14CB-71E0-4CB1-957D12D1432E}"/>
              </a:ext>
            </a:extLst>
          </p:cNvPr>
          <p:cNvCxnSpPr/>
          <p:nvPr/>
        </p:nvCxnSpPr>
        <p:spPr>
          <a:xfrm>
            <a:off x="6110250" y="5103626"/>
            <a:ext cx="525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98C69EF-AA17-C4FE-14FE-15546901260A}"/>
              </a:ext>
            </a:extLst>
          </p:cNvPr>
          <p:cNvCxnSpPr/>
          <p:nvPr/>
        </p:nvCxnSpPr>
        <p:spPr>
          <a:xfrm>
            <a:off x="880732" y="6344683"/>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07AF9EE-5F95-312B-27A4-A5058CEEE9D4}"/>
              </a:ext>
            </a:extLst>
          </p:cNvPr>
          <p:cNvCxnSpPr/>
          <p:nvPr/>
        </p:nvCxnSpPr>
        <p:spPr>
          <a:xfrm>
            <a:off x="8594653" y="5936510"/>
            <a:ext cx="277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B06D7F6-A266-2BA4-9042-58AFF19562EC}"/>
              </a:ext>
            </a:extLst>
          </p:cNvPr>
          <p:cNvCxnSpPr/>
          <p:nvPr/>
        </p:nvCxnSpPr>
        <p:spPr>
          <a:xfrm>
            <a:off x="880732" y="7145669"/>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69E0D62-6FC0-F0B1-3145-F8A1987D0CF2}"/>
              </a:ext>
            </a:extLst>
          </p:cNvPr>
          <p:cNvCxnSpPr/>
          <p:nvPr/>
        </p:nvCxnSpPr>
        <p:spPr>
          <a:xfrm>
            <a:off x="8454092" y="6737496"/>
            <a:ext cx="291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39ECB52-62A5-E1E0-8F54-CF8B7022324D}"/>
              </a:ext>
            </a:extLst>
          </p:cNvPr>
          <p:cNvCxnSpPr/>
          <p:nvPr/>
        </p:nvCxnSpPr>
        <p:spPr>
          <a:xfrm>
            <a:off x="896180" y="7936023"/>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E75AA0B-E930-5768-2D88-D0C2D1FA4AC3}"/>
              </a:ext>
            </a:extLst>
          </p:cNvPr>
          <p:cNvCxnSpPr/>
          <p:nvPr/>
        </p:nvCxnSpPr>
        <p:spPr>
          <a:xfrm>
            <a:off x="904550" y="8790171"/>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43B066A-7EC9-49C4-E108-A5D9AD16F920}"/>
              </a:ext>
            </a:extLst>
          </p:cNvPr>
          <p:cNvCxnSpPr/>
          <p:nvPr/>
        </p:nvCxnSpPr>
        <p:spPr>
          <a:xfrm>
            <a:off x="7432727" y="8403263"/>
            <a:ext cx="396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0053417-90CF-90DC-0833-9514737750E7}"/>
              </a:ext>
            </a:extLst>
          </p:cNvPr>
          <p:cNvCxnSpPr/>
          <p:nvPr/>
        </p:nvCxnSpPr>
        <p:spPr>
          <a:xfrm>
            <a:off x="904550" y="9591157"/>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E4357B6-F4CE-C775-AFCB-37692933919C}"/>
              </a:ext>
            </a:extLst>
          </p:cNvPr>
          <p:cNvCxnSpPr/>
          <p:nvPr/>
        </p:nvCxnSpPr>
        <p:spPr>
          <a:xfrm>
            <a:off x="7711091" y="9204249"/>
            <a:ext cx="3708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2687A-FE7F-55AF-CC4B-E7219CAE0942}"/>
              </a:ext>
            </a:extLst>
          </p:cNvPr>
          <p:cNvCxnSpPr/>
          <p:nvPr/>
        </p:nvCxnSpPr>
        <p:spPr>
          <a:xfrm>
            <a:off x="904550" y="10434673"/>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716046-E5EE-A0DC-CE72-FD2A61BA1CF1}"/>
              </a:ext>
            </a:extLst>
          </p:cNvPr>
          <p:cNvCxnSpPr/>
          <p:nvPr/>
        </p:nvCxnSpPr>
        <p:spPr>
          <a:xfrm>
            <a:off x="9176680" y="10047765"/>
            <a:ext cx="2268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1FF892D-4258-98CD-4177-B5311A05385D}"/>
              </a:ext>
            </a:extLst>
          </p:cNvPr>
          <p:cNvCxnSpPr/>
          <p:nvPr/>
        </p:nvCxnSpPr>
        <p:spPr>
          <a:xfrm>
            <a:off x="904550" y="11285278"/>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CFCE0BE-7D06-E358-ECA1-8CA509B74AEA}"/>
              </a:ext>
            </a:extLst>
          </p:cNvPr>
          <p:cNvCxnSpPr/>
          <p:nvPr/>
        </p:nvCxnSpPr>
        <p:spPr>
          <a:xfrm>
            <a:off x="8519170" y="10898370"/>
            <a:ext cx="288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8DEA460-AB92-C944-34F1-169A2EC0D86D}"/>
              </a:ext>
            </a:extLst>
          </p:cNvPr>
          <p:cNvCxnSpPr/>
          <p:nvPr/>
        </p:nvCxnSpPr>
        <p:spPr>
          <a:xfrm>
            <a:off x="904550" y="12093352"/>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24ECC3A-AC0B-6EFB-E015-AFB1079608E3}"/>
              </a:ext>
            </a:extLst>
          </p:cNvPr>
          <p:cNvCxnSpPr/>
          <p:nvPr/>
        </p:nvCxnSpPr>
        <p:spPr>
          <a:xfrm>
            <a:off x="7013594" y="11706444"/>
            <a:ext cx="439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1BF7763-83C7-553C-0FC9-6ECE2A4830F8}"/>
              </a:ext>
            </a:extLst>
          </p:cNvPr>
          <p:cNvCxnSpPr/>
          <p:nvPr/>
        </p:nvCxnSpPr>
        <p:spPr>
          <a:xfrm>
            <a:off x="904550" y="12890794"/>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03EA1CF-3F71-71B9-72C9-2EDFDC77B093}"/>
              </a:ext>
            </a:extLst>
          </p:cNvPr>
          <p:cNvCxnSpPr/>
          <p:nvPr/>
        </p:nvCxnSpPr>
        <p:spPr>
          <a:xfrm>
            <a:off x="6954054" y="12503886"/>
            <a:ext cx="446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6C23C94-E8BE-6295-B5BF-EF181295E0DF}"/>
              </a:ext>
            </a:extLst>
          </p:cNvPr>
          <p:cNvCxnSpPr/>
          <p:nvPr/>
        </p:nvCxnSpPr>
        <p:spPr>
          <a:xfrm>
            <a:off x="924825" y="13730766"/>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1C326D3-6B78-4A66-28A3-5C7A290C377C}"/>
              </a:ext>
            </a:extLst>
          </p:cNvPr>
          <p:cNvCxnSpPr/>
          <p:nvPr/>
        </p:nvCxnSpPr>
        <p:spPr>
          <a:xfrm>
            <a:off x="8397815" y="13343858"/>
            <a:ext cx="302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B51FF20-0DE5-84D2-092F-4C066391FE47}"/>
              </a:ext>
            </a:extLst>
          </p:cNvPr>
          <p:cNvCxnSpPr/>
          <p:nvPr/>
        </p:nvCxnSpPr>
        <p:spPr>
          <a:xfrm>
            <a:off x="924825" y="14538841"/>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5CE652C-9F28-6D93-9ED1-2C40B2F77C69}"/>
              </a:ext>
            </a:extLst>
          </p:cNvPr>
          <p:cNvCxnSpPr/>
          <p:nvPr/>
        </p:nvCxnSpPr>
        <p:spPr>
          <a:xfrm>
            <a:off x="5418780" y="14151933"/>
            <a:ext cx="601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206967F-866E-1662-4439-192B5D5D2A4C}"/>
              </a:ext>
            </a:extLst>
          </p:cNvPr>
          <p:cNvCxnSpPr/>
          <p:nvPr/>
        </p:nvCxnSpPr>
        <p:spPr>
          <a:xfrm>
            <a:off x="924825" y="15390515"/>
            <a:ext cx="1051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1A9F97A-D108-F2E4-F46F-19048DCE2F71}"/>
              </a:ext>
            </a:extLst>
          </p:cNvPr>
          <p:cNvCxnSpPr/>
          <p:nvPr/>
        </p:nvCxnSpPr>
        <p:spPr>
          <a:xfrm>
            <a:off x="6038877" y="15003607"/>
            <a:ext cx="5400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2" descr="Image result for earth stories film festival">
            <a:extLst>
              <a:ext uri="{FF2B5EF4-FFF2-40B4-BE49-F238E27FC236}">
                <a16:creationId xmlns:a16="http://schemas.microsoft.com/office/drawing/2014/main" id="{3EC6A65B-4388-AE0E-3723-7C93320A5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9190" y="15101065"/>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7807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36BF94-2ACB-6938-9CC8-BE6299A2F5AE}"/>
              </a:ext>
            </a:extLst>
          </p:cNvPr>
          <p:cNvSpPr/>
          <p:nvPr/>
        </p:nvSpPr>
        <p:spPr>
          <a:xfrm>
            <a:off x="292175"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546B5A87-8723-D66B-42D1-F1731510CE5B}"/>
              </a:ext>
            </a:extLst>
          </p:cNvPr>
          <p:cNvSpPr>
            <a:spLocks noGrp="1"/>
          </p:cNvSpPr>
          <p:nvPr>
            <p:ph idx="1"/>
          </p:nvPr>
        </p:nvSpPr>
        <p:spPr>
          <a:xfrm>
            <a:off x="838200" y="2348079"/>
            <a:ext cx="10515600" cy="12879479"/>
          </a:xfrm>
        </p:spPr>
        <p:txBody>
          <a:bodyPr vert="horz" lIns="91440" tIns="45720" rIns="91440" bIns="45720" rtlCol="0" anchor="t">
            <a:normAutofit fontScale="92500" lnSpcReduction="10000"/>
          </a:bodyPr>
          <a:lstStyle/>
          <a:p>
            <a:pPr marL="342900" indent="-342900">
              <a:buFont typeface="+mj-lt"/>
              <a:buAutoNum type="arabicPeriod"/>
            </a:pPr>
            <a:r>
              <a:rPr lang="en-GB" sz="2800">
                <a:latin typeface="Bahnschrift"/>
              </a:rPr>
              <a:t>Where are Littlejohn tree frogs found? </a:t>
            </a:r>
            <a:r>
              <a:rPr lang="en-GB" sz="2800">
                <a:solidFill>
                  <a:srgbClr val="FF0000"/>
                </a:solidFill>
                <a:latin typeface="Bahnschrift"/>
              </a:rPr>
              <a:t>Australia/Australian Bush.</a:t>
            </a:r>
          </a:p>
          <a:p>
            <a:pPr marL="342900" indent="-342900">
              <a:buFont typeface="+mj-lt"/>
              <a:buAutoNum type="arabicPeriod"/>
            </a:pPr>
            <a:r>
              <a:rPr lang="en-GB" sz="2800">
                <a:latin typeface="Bahnschrift"/>
              </a:rPr>
              <a:t>Which part of the forest do they live in? </a:t>
            </a:r>
            <a:r>
              <a:rPr lang="en-GB" sz="2800">
                <a:solidFill>
                  <a:srgbClr val="FF0000"/>
                </a:solidFill>
                <a:latin typeface="Bahnschrift"/>
              </a:rPr>
              <a:t>Below the grass, on the forest floor.</a:t>
            </a:r>
          </a:p>
          <a:p>
            <a:pPr marL="342900" indent="-342900">
              <a:buFont typeface="+mj-lt"/>
              <a:buAutoNum type="arabicPeriod"/>
            </a:pPr>
            <a:r>
              <a:rPr lang="en-GB" sz="2800">
                <a:latin typeface="Bahnschrift"/>
              </a:rPr>
              <a:t>What do their large eyes give them? </a:t>
            </a:r>
            <a:r>
              <a:rPr lang="en-GB" sz="2800">
                <a:solidFill>
                  <a:srgbClr val="FF0000"/>
                </a:solidFill>
                <a:latin typeface="Bahnschrift"/>
              </a:rPr>
              <a:t>Excellent night vision, sensitive to the slightest movement.</a:t>
            </a:r>
            <a:endParaRPr lang="en-GB" sz="2800">
              <a:latin typeface="Bahnschrift"/>
            </a:endParaRPr>
          </a:p>
          <a:p>
            <a:pPr marL="342900" indent="-342900">
              <a:buFont typeface="+mj-lt"/>
              <a:buAutoNum type="arabicPeriod"/>
            </a:pPr>
            <a:r>
              <a:rPr lang="en-GB" sz="2800">
                <a:latin typeface="Bahnschrift"/>
              </a:rPr>
              <a:t>What do the male frogs compete for? </a:t>
            </a:r>
            <a:r>
              <a:rPr lang="en-GB" sz="2800">
                <a:solidFill>
                  <a:srgbClr val="FF0000"/>
                </a:solidFill>
                <a:latin typeface="Bahnschrift"/>
              </a:rPr>
              <a:t>Territory.</a:t>
            </a:r>
            <a:endParaRPr lang="en-GB" sz="2800">
              <a:latin typeface="Bahnschrift"/>
            </a:endParaRPr>
          </a:p>
          <a:p>
            <a:pPr marL="342900" indent="-342900">
              <a:buFont typeface="+mj-lt"/>
              <a:buAutoNum type="arabicPeriod"/>
            </a:pPr>
            <a:r>
              <a:rPr lang="en-GB" sz="2800">
                <a:latin typeface="Bahnschrift"/>
              </a:rPr>
              <a:t>At the pond, what is the biggest threat to the tree frogs? </a:t>
            </a:r>
            <a:r>
              <a:rPr lang="en-GB" sz="2800">
                <a:solidFill>
                  <a:srgbClr val="FF0000"/>
                </a:solidFill>
                <a:latin typeface="Bahnschrift"/>
              </a:rPr>
              <a:t>Disease – fungus (chytrid).</a:t>
            </a:r>
            <a:endParaRPr lang="en-GB" sz="2800">
              <a:latin typeface="Bahnschrift"/>
            </a:endParaRPr>
          </a:p>
          <a:p>
            <a:pPr marL="342900" indent="-342900">
              <a:buFont typeface="+mj-lt"/>
              <a:buAutoNum type="arabicPeriod"/>
            </a:pPr>
            <a:r>
              <a:rPr lang="en-GB" sz="2800">
                <a:latin typeface="Bahnschrift"/>
              </a:rPr>
              <a:t>How many amphibian species has the fungus affected?</a:t>
            </a:r>
            <a:r>
              <a:rPr lang="en-GB" sz="2800">
                <a:solidFill>
                  <a:srgbClr val="FF0000"/>
                </a:solidFill>
                <a:latin typeface="Bahnschrift"/>
              </a:rPr>
              <a:t> Over 500 species worldwide, with 90 going extinct.</a:t>
            </a:r>
            <a:endParaRPr lang="en-GB" sz="2800">
              <a:latin typeface="Bahnschrift"/>
            </a:endParaRPr>
          </a:p>
          <a:p>
            <a:pPr marL="342900" indent="-342900">
              <a:buFont typeface="+mj-lt"/>
              <a:buAutoNum type="arabicPeriod"/>
            </a:pPr>
            <a:r>
              <a:rPr lang="en-GB" sz="2800">
                <a:latin typeface="Bahnschrift"/>
              </a:rPr>
              <a:t>Further south, in the Blue Mountains, what is another threat to Littlejohn Frog? </a:t>
            </a:r>
            <a:r>
              <a:rPr lang="en-GB" sz="2800">
                <a:solidFill>
                  <a:srgbClr val="FF0000"/>
                </a:solidFill>
                <a:latin typeface="Bahnschrift"/>
              </a:rPr>
              <a:t>Bush fires.</a:t>
            </a:r>
            <a:endParaRPr lang="en-GB" sz="2800">
              <a:latin typeface="Bahnschrift"/>
            </a:endParaRPr>
          </a:p>
          <a:p>
            <a:pPr marL="342900" indent="-342900">
              <a:buFont typeface="+mj-lt"/>
              <a:buAutoNum type="arabicPeriod"/>
            </a:pPr>
            <a:r>
              <a:rPr lang="en-GB" sz="2800">
                <a:latin typeface="Bahnschrift"/>
              </a:rPr>
              <a:t>What caused the tadpoles to suffocate and die? </a:t>
            </a:r>
            <a:r>
              <a:rPr lang="en-GB" sz="2800">
                <a:solidFill>
                  <a:srgbClr val="FF0000"/>
                </a:solidFill>
                <a:latin typeface="Bahnschrift"/>
              </a:rPr>
              <a:t>Evaporated ponds</a:t>
            </a:r>
            <a:endParaRPr lang="en-GB" sz="2800">
              <a:latin typeface="Bahnschrift"/>
            </a:endParaRPr>
          </a:p>
          <a:p>
            <a:pPr marL="342900" indent="-342900">
              <a:buFont typeface="+mj-lt"/>
              <a:buAutoNum type="arabicPeriod"/>
            </a:pPr>
            <a:r>
              <a:rPr lang="en-GB" sz="2800">
                <a:latin typeface="Bahnschrift"/>
              </a:rPr>
              <a:t>Why does a female go towards the loudest voice? </a:t>
            </a:r>
            <a:r>
              <a:rPr lang="en-GB" sz="2800">
                <a:solidFill>
                  <a:srgbClr val="FF0000"/>
                </a:solidFill>
                <a:latin typeface="Bahnschrift"/>
              </a:rPr>
              <a:t>Likely to be the strongest/fittest male.</a:t>
            </a:r>
            <a:endParaRPr lang="en-GB" sz="2800">
              <a:latin typeface="Bahnschrift"/>
            </a:endParaRPr>
          </a:p>
          <a:p>
            <a:pPr marL="342900" indent="-342900">
              <a:buFont typeface="+mj-lt"/>
              <a:buAutoNum type="arabicPeriod"/>
            </a:pPr>
            <a:r>
              <a:rPr lang="en-GB" sz="2800">
                <a:latin typeface="Bahnschrift"/>
              </a:rPr>
              <a:t>What is the problem with having a small population number? </a:t>
            </a:r>
            <a:r>
              <a:rPr lang="en-GB" sz="2800">
                <a:solidFill>
                  <a:srgbClr val="FF0000"/>
                </a:solidFill>
                <a:latin typeface="Bahnschrift"/>
              </a:rPr>
              <a:t>In-breeding leading to loss of genetic diversity and more abnormalities.</a:t>
            </a:r>
            <a:endParaRPr lang="en-GB" sz="2800">
              <a:latin typeface="Bahnschrift"/>
            </a:endParaRPr>
          </a:p>
          <a:p>
            <a:pPr marL="342900" indent="-342900">
              <a:buFont typeface="+mj-lt"/>
              <a:buAutoNum type="arabicPeriod"/>
            </a:pPr>
            <a:r>
              <a:rPr lang="en-GB" sz="2800">
                <a:latin typeface="Bahnschrift"/>
              </a:rPr>
              <a:t>What are citizen scientists doing to help the tree frogs? </a:t>
            </a:r>
            <a:r>
              <a:rPr lang="en-GB" sz="2800">
                <a:solidFill>
                  <a:srgbClr val="FF0000"/>
                </a:solidFill>
                <a:latin typeface="Bahnschrift"/>
              </a:rPr>
              <a:t>Setting up acoustic data loggers to record calling males to locate remaining colonies. </a:t>
            </a:r>
            <a:endParaRPr lang="en-GB" sz="2800">
              <a:latin typeface="Bahnschrift"/>
            </a:endParaRPr>
          </a:p>
          <a:p>
            <a:pPr marL="342900" indent="-342900">
              <a:buFont typeface="+mj-lt"/>
              <a:buAutoNum type="arabicPeriod"/>
            </a:pPr>
            <a:r>
              <a:rPr lang="en-GB" sz="2800">
                <a:latin typeface="Bahnschrift"/>
              </a:rPr>
              <a:t>What are scientists collecting at the ponds? </a:t>
            </a:r>
            <a:r>
              <a:rPr lang="en-GB" sz="2800">
                <a:solidFill>
                  <a:srgbClr val="FF0000"/>
                </a:solidFill>
                <a:latin typeface="Bahnschrift"/>
              </a:rPr>
              <a:t>Eggs and tadpoles.</a:t>
            </a:r>
            <a:endParaRPr lang="en-GB" sz="2800">
              <a:latin typeface="Bahnschrift"/>
            </a:endParaRPr>
          </a:p>
          <a:p>
            <a:pPr marL="342900" indent="-342900">
              <a:buFont typeface="+mj-lt"/>
              <a:buAutoNum type="arabicPeriod"/>
            </a:pPr>
            <a:r>
              <a:rPr lang="en-GB" sz="2800">
                <a:latin typeface="Bahnschrift"/>
              </a:rPr>
              <a:t>What is ‘head starting’? </a:t>
            </a:r>
            <a:r>
              <a:rPr lang="en-GB" sz="2800">
                <a:solidFill>
                  <a:srgbClr val="FF0000"/>
                </a:solidFill>
                <a:latin typeface="Bahnschrift"/>
              </a:rPr>
              <a:t>Reducing environmental pressures raising eggs and tadpoles in captivity until they are juveniles, when they are released into the wild. </a:t>
            </a:r>
            <a:r>
              <a:rPr lang="en-GB" sz="2800">
                <a:latin typeface="Bahnschrift"/>
              </a:rPr>
              <a:t>Why is it important? </a:t>
            </a:r>
            <a:r>
              <a:rPr lang="en-GB" sz="2800">
                <a:solidFill>
                  <a:srgbClr val="FF0000"/>
                </a:solidFill>
                <a:latin typeface="Bahnschrift"/>
              </a:rPr>
              <a:t>Higher rate of survival which should increase population numbers in the wild.</a:t>
            </a:r>
          </a:p>
          <a:p>
            <a:pPr marL="342900" indent="-342900">
              <a:buFont typeface="+mj-lt"/>
              <a:buAutoNum type="arabicPeriod"/>
            </a:pPr>
            <a:r>
              <a:rPr lang="en-GB" sz="2800">
                <a:latin typeface="Bahnschrift"/>
              </a:rPr>
              <a:t>Why have scientists started a captive breeding colony? </a:t>
            </a:r>
            <a:r>
              <a:rPr lang="en-GB" sz="2800">
                <a:solidFill>
                  <a:srgbClr val="FF0000"/>
                </a:solidFill>
                <a:latin typeface="Bahnschrift"/>
              </a:rPr>
              <a:t>Insurance colony and increase genetic diversity.</a:t>
            </a:r>
          </a:p>
          <a:p>
            <a:pPr marL="342900" indent="-342900">
              <a:buFont typeface="+mj-lt"/>
              <a:buAutoNum type="arabicPeriod"/>
            </a:pPr>
            <a:r>
              <a:rPr lang="en-GB" sz="2800">
                <a:latin typeface="Bahnschrift"/>
              </a:rPr>
              <a:t>What is collected for a biobank? </a:t>
            </a:r>
            <a:r>
              <a:rPr lang="en-GB" sz="2800">
                <a:solidFill>
                  <a:srgbClr val="FF0000"/>
                </a:solidFill>
                <a:latin typeface="Bahnschrift"/>
              </a:rPr>
              <a:t>Littlejohn Tree Frog sperm cells.</a:t>
            </a:r>
            <a:endParaRPr lang="en-GB" sz="2800">
              <a:latin typeface="Bahnschrift"/>
            </a:endParaRPr>
          </a:p>
          <a:p>
            <a:pPr marL="342900" indent="-342900">
              <a:buFont typeface="+mj-lt"/>
              <a:buAutoNum type="arabicPeriod"/>
            </a:pPr>
            <a:r>
              <a:rPr lang="en-GB" sz="2800">
                <a:latin typeface="Bahnschrift"/>
              </a:rPr>
              <a:t>Why is it important this is collected? </a:t>
            </a:r>
            <a:r>
              <a:rPr lang="en-GB" sz="2800">
                <a:solidFill>
                  <a:srgbClr val="FF0000"/>
                </a:solidFill>
                <a:latin typeface="Bahnschrift"/>
              </a:rPr>
              <a:t>Insurance policy  to bring the species back and help the conservation of the species before it becomes extinct.</a:t>
            </a:r>
            <a:endParaRPr lang="en-GB" sz="2800">
              <a:latin typeface="Bahnschrift"/>
            </a:endParaRPr>
          </a:p>
        </p:txBody>
      </p:sp>
      <p:sp>
        <p:nvSpPr>
          <p:cNvPr id="5" name="Title 2">
            <a:extLst>
              <a:ext uri="{FF2B5EF4-FFF2-40B4-BE49-F238E27FC236}">
                <a16:creationId xmlns:a16="http://schemas.microsoft.com/office/drawing/2014/main" id="{428885C5-0887-A239-3105-79AC09EB0E99}"/>
              </a:ext>
            </a:extLst>
          </p:cNvPr>
          <p:cNvSpPr txBox="1">
            <a:spLocks/>
          </p:cNvSpPr>
          <p:nvPr/>
        </p:nvSpPr>
        <p:spPr>
          <a:xfrm>
            <a:off x="838200" y="865485"/>
            <a:ext cx="10515600" cy="1012231"/>
          </a:xfrm>
          <a:prstGeom prst="rect">
            <a:avLst/>
          </a:prstGeom>
          <a:solidFill>
            <a:schemeClr val="accent6"/>
          </a:solidFill>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GB" sz="5850">
                <a:solidFill>
                  <a:schemeClr val="bg1"/>
                </a:solidFill>
                <a:latin typeface="Congenial Black"/>
              </a:rPr>
              <a:t>Littlejohn Video Q’s Answers</a:t>
            </a:r>
          </a:p>
        </p:txBody>
      </p:sp>
      <p:pic>
        <p:nvPicPr>
          <p:cNvPr id="6" name="Picture 2" descr="Image result for earth stories film festival">
            <a:extLst>
              <a:ext uri="{FF2B5EF4-FFF2-40B4-BE49-F238E27FC236}">
                <a16:creationId xmlns:a16="http://schemas.microsoft.com/office/drawing/2014/main" id="{C0814DA0-2F0F-1FDA-054D-6E742086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735429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3046988"/>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EFFFE"/>
                </a:solidFill>
                <a:effectLst/>
                <a:uLnTx/>
                <a:uFillTx/>
                <a:latin typeface="Bahnschrift" panose="020B0502040204020203" pitchFamily="34" charset="0"/>
              </a:rPr>
              <a:t>Film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EFFFE"/>
                </a:solidFill>
                <a:effectLst/>
                <a:uLnTx/>
                <a:uFillTx/>
                <a:latin typeface="Bahnschrift" panose="020B0502040204020203" pitchFamily="34" charset="0"/>
              </a:rPr>
              <a:t>Send Kelp</a:t>
            </a:r>
          </a:p>
        </p:txBody>
      </p:sp>
    </p:spTree>
    <p:extLst>
      <p:ext uri="{BB962C8B-B14F-4D97-AF65-F5344CB8AC3E}">
        <p14:creationId xmlns:p14="http://schemas.microsoft.com/office/powerpoint/2010/main" val="307496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7404EEA-5EDF-DD20-3F4C-4FCF41065B91}"/>
              </a:ext>
            </a:extLst>
          </p:cNvPr>
          <p:cNvSpPr txBox="1"/>
          <p:nvPr/>
        </p:nvSpPr>
        <p:spPr>
          <a:xfrm>
            <a:off x="574350" y="7917089"/>
            <a:ext cx="11091672" cy="7786747"/>
          </a:xfrm>
          <a:prstGeom prst="rect">
            <a:avLst/>
          </a:prstGeom>
          <a:noFill/>
        </p:spPr>
        <p:txBody>
          <a:bodyPr wrap="square" lIns="91440" tIns="45720" rIns="91440" bIns="45720" rtlCol="0" anchor="t">
            <a:spAutoFit/>
          </a:bodyPr>
          <a:lstStyle/>
          <a:p>
            <a:r>
              <a:rPr lang="en-GB" sz="2000" dirty="0">
                <a:latin typeface="Bahnschrift"/>
              </a:rPr>
              <a:t>Instructions:</a:t>
            </a:r>
          </a:p>
          <a:p>
            <a:pPr marL="257175" indent="-257175">
              <a:buFont typeface="+mj-lt"/>
              <a:buAutoNum type="arabicPeriod"/>
            </a:pPr>
            <a:r>
              <a:rPr lang="en-GB" sz="2000" dirty="0">
                <a:latin typeface="Bahnschrift"/>
              </a:rPr>
              <a:t>Watch ‘</a:t>
            </a:r>
            <a:r>
              <a:rPr lang="en-GB" sz="2000" dirty="0">
                <a:latin typeface="Bahnschrift"/>
                <a:hlinkClick r:id="rId2"/>
              </a:rPr>
              <a:t>Send Kelp</a:t>
            </a:r>
            <a:r>
              <a:rPr lang="en-GB" sz="2000" dirty="0">
                <a:latin typeface="Bahnschrift"/>
              </a:rPr>
              <a:t>’ (</a:t>
            </a:r>
            <a:r>
              <a:rPr lang="en-GB" sz="2000" b="1" dirty="0">
                <a:latin typeface="Bahnschrift"/>
              </a:rPr>
              <a:t>5 minutes</a:t>
            </a:r>
            <a:r>
              <a:rPr lang="en-GB" sz="2000" dirty="0">
                <a:latin typeface="Bahnschrift"/>
              </a:rPr>
              <a:t>). </a:t>
            </a:r>
          </a:p>
          <a:p>
            <a:pPr marL="257175" indent="-257175">
              <a:buFont typeface="+mj-lt"/>
              <a:buAutoNum type="arabicPeriod"/>
            </a:pPr>
            <a:r>
              <a:rPr lang="en-GB" sz="2000" dirty="0">
                <a:latin typeface="Bahnschrift"/>
              </a:rPr>
              <a:t>Discuss with students what the story was about (British coastal organisms – Grey seal, Kelp, sharks, sea grass plains. Plastic pollution (plastic bottle (had ‘scout springs’ on it. They called the seal scout in their imagination) and collected in the bucket). Watch the film again to aid discussions (</a:t>
            </a:r>
            <a:r>
              <a:rPr lang="en-GB" sz="2000" b="1" dirty="0">
                <a:latin typeface="Bahnschrift"/>
              </a:rPr>
              <a:t>15 minutes</a:t>
            </a:r>
            <a:r>
              <a:rPr lang="en-GB" sz="2000" dirty="0">
                <a:latin typeface="Bahnschrift"/>
              </a:rPr>
              <a:t>).</a:t>
            </a:r>
          </a:p>
          <a:p>
            <a:pPr marL="257175" indent="-257175">
              <a:buFont typeface="+mj-lt"/>
              <a:buAutoNum type="arabicPeriod"/>
            </a:pPr>
            <a:r>
              <a:rPr lang="en-GB" sz="2000" dirty="0">
                <a:latin typeface="Bahnschrift"/>
              </a:rPr>
              <a:t>Ask why they think the film/story is called ‘Send Kelp’ (play on words – send help; kelp are underwater trees, absorbing carbon dioxide). Why do they need help? Focus the discussion on plastic pollution. Should these things be there? Why? </a:t>
            </a:r>
            <a:r>
              <a:rPr lang="en-GB" sz="2000" b="1" dirty="0">
                <a:latin typeface="Bahnschrift"/>
              </a:rPr>
              <a:t>5 minutes</a:t>
            </a:r>
            <a:r>
              <a:rPr lang="en-GB" sz="2000" dirty="0">
                <a:latin typeface="Bahnschrift"/>
              </a:rPr>
              <a:t>.</a:t>
            </a:r>
          </a:p>
          <a:p>
            <a:pPr marL="257175" indent="-257175">
              <a:buFont typeface="+mj-lt"/>
              <a:buAutoNum type="arabicPeriod"/>
            </a:pPr>
            <a:r>
              <a:rPr lang="en-GB" sz="2000" dirty="0">
                <a:latin typeface="Bahnschrift"/>
              </a:rPr>
              <a:t>As a class, count how many snack wrappers were collected from one breaktime. You could collect wrappers from several classes and create a tally chart/graph of the results. Ask them to estimate how many wrappers are thrown away every week/month/term/year (</a:t>
            </a:r>
            <a:r>
              <a:rPr lang="en-GB" sz="2000" b="1" dirty="0">
                <a:latin typeface="Bahnschrift"/>
              </a:rPr>
              <a:t>adapt this activity so that it is suitable for the level of your class</a:t>
            </a:r>
            <a:r>
              <a:rPr lang="en-GB" sz="2000" dirty="0">
                <a:latin typeface="Bahnschrift"/>
              </a:rPr>
              <a:t>). </a:t>
            </a:r>
            <a:r>
              <a:rPr lang="en-GB" sz="2000" b="1" dirty="0">
                <a:latin typeface="Bahnschrift"/>
              </a:rPr>
              <a:t>25 minutes</a:t>
            </a:r>
            <a:r>
              <a:rPr lang="en-GB" sz="2000" dirty="0">
                <a:latin typeface="Bahnschrift"/>
              </a:rPr>
              <a:t>.</a:t>
            </a:r>
          </a:p>
          <a:p>
            <a:pPr marL="257175" indent="-257175">
              <a:buFont typeface="+mj-lt"/>
              <a:buAutoNum type="arabicPeriod"/>
            </a:pPr>
            <a:r>
              <a:rPr lang="en-GB" sz="2000" dirty="0">
                <a:latin typeface="Bahnschrift"/>
              </a:rPr>
              <a:t>How would this number compare to other schools (small schools with less than 100 students, compared to bigger schools with 500+ pupils)? As a class estimate how many wrappers would be thrown away from all 20,806 primary schools. You could refer to </a:t>
            </a:r>
            <a:r>
              <a:rPr lang="en-GB" sz="2000" dirty="0">
                <a:latin typeface="Bahnschrift"/>
                <a:hlinkClick r:id="rId3"/>
              </a:rPr>
              <a:t>The Big Plastic count 2024 </a:t>
            </a:r>
            <a:r>
              <a:rPr lang="en-GB" sz="2000" dirty="0">
                <a:latin typeface="Bahnschrift"/>
              </a:rPr>
              <a:t>results and teaching resources here (</a:t>
            </a:r>
            <a:r>
              <a:rPr lang="en-GB" sz="2000" b="1" dirty="0">
                <a:latin typeface="Bahnschrift"/>
              </a:rPr>
              <a:t>10 minutes</a:t>
            </a:r>
            <a:r>
              <a:rPr lang="en-GB" sz="2000" dirty="0">
                <a:latin typeface="Bahnschrift"/>
              </a:rPr>
              <a:t>).</a:t>
            </a:r>
          </a:p>
          <a:p>
            <a:pPr marL="257175" indent="-257175">
              <a:buFont typeface="+mj-lt"/>
              <a:buAutoNum type="arabicPeriod"/>
            </a:pPr>
            <a:r>
              <a:rPr lang="en-GB" sz="2000" dirty="0">
                <a:latin typeface="Bahnschrift"/>
              </a:rPr>
              <a:t>Discuss what could be done to solve this problem (reduce, reuse, recycle; alternative packaging materials)? </a:t>
            </a:r>
            <a:r>
              <a:rPr lang="en-GB" sz="2000" b="1" dirty="0">
                <a:latin typeface="Bahnschrift"/>
              </a:rPr>
              <a:t>5 minutes</a:t>
            </a:r>
            <a:r>
              <a:rPr lang="en-GB" sz="2000" dirty="0">
                <a:latin typeface="Bahnschrift"/>
              </a:rPr>
              <a:t>.</a:t>
            </a:r>
          </a:p>
          <a:p>
            <a:pPr marL="257175" indent="-257175">
              <a:buFont typeface="+mj-lt"/>
              <a:buAutoNum type="arabicPeriod"/>
            </a:pPr>
            <a:r>
              <a:rPr lang="en-GB" sz="2000" dirty="0">
                <a:latin typeface="Bahnschrift"/>
              </a:rPr>
              <a:t>Use </a:t>
            </a:r>
            <a:r>
              <a:rPr lang="en-GB" sz="2000" dirty="0">
                <a:latin typeface="Bahnschrift"/>
                <a:hlinkClick r:id="rId4"/>
              </a:rPr>
              <a:t>Pack it in – Explorify</a:t>
            </a:r>
            <a:r>
              <a:rPr lang="en-GB" sz="2000" dirty="0">
                <a:latin typeface="Bahnschrift"/>
              </a:rPr>
              <a:t> activity to design a new wrapper that will keep a snack fresh without using plastic (</a:t>
            </a:r>
            <a:r>
              <a:rPr lang="en-GB" sz="2000" b="1" dirty="0">
                <a:latin typeface="Bahnschrift"/>
              </a:rPr>
              <a:t>adapt this activity so that it is suitable for the level of your class</a:t>
            </a:r>
            <a:r>
              <a:rPr lang="en-GB" sz="2000" dirty="0">
                <a:latin typeface="Bahnschrift"/>
              </a:rPr>
              <a:t>). </a:t>
            </a:r>
            <a:r>
              <a:rPr lang="en-GB" sz="2000" b="1" dirty="0">
                <a:latin typeface="Bahnschrift"/>
              </a:rPr>
              <a:t>30 minutes+.</a:t>
            </a:r>
            <a:endParaRPr lang="en-GB" sz="2000" dirty="0">
              <a:latin typeface="Bahnschrift"/>
            </a:endParaRPr>
          </a:p>
          <a:p>
            <a:endParaRPr lang="en-GB" sz="2000" dirty="0">
              <a:latin typeface="Bahnschrift"/>
            </a:endParaRPr>
          </a:p>
          <a:p>
            <a:r>
              <a:rPr lang="en-GB" sz="2000" b="1" u="sng" dirty="0">
                <a:latin typeface="Bahnschrift"/>
              </a:rPr>
              <a:t>Extra-curricular activity </a:t>
            </a:r>
            <a:r>
              <a:rPr lang="en-GB" sz="2000" dirty="0">
                <a:latin typeface="Bahnschrift"/>
              </a:rPr>
              <a:t>– encourage students to share their passion for all things climate related by creating an entry for the Earth Stories Film Festival! More information, including terms and conditions, can be found here: </a:t>
            </a:r>
            <a:r>
              <a:rPr lang="en-GB" sz="2000" dirty="0">
                <a:ea typeface="+mn-lt"/>
                <a:cs typeface="+mn-lt"/>
                <a:hlinkClick r:id="rId5"/>
              </a:rPr>
              <a:t>Earth Stories - Keele University</a:t>
            </a:r>
            <a:endParaRPr lang="en-GB" dirty="0"/>
          </a:p>
        </p:txBody>
      </p:sp>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2599377025"/>
              </p:ext>
            </p:extLst>
          </p:nvPr>
        </p:nvGraphicFramePr>
        <p:xfrm>
          <a:off x="616226" y="2530424"/>
          <a:ext cx="10881846" cy="539496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r>
                        <a:rPr lang="en-GB" sz="1400" dirty="0">
                          <a:latin typeface="Bahnschrift"/>
                        </a:rPr>
                        <a:t>KS1</a:t>
                      </a:r>
                    </a:p>
                    <a:p>
                      <a:r>
                        <a:rPr lang="en-GB" sz="1400" b="0" dirty="0">
                          <a:latin typeface="Bahnschrift"/>
                        </a:rPr>
                        <a:t>Explicit links to maths (adding and subtracting, estimating), English (writing instruction), science (properties of materials) and design technology (design and make processes) can be made to this activity. Specific links will depend on the year group you aim this activity at.</a:t>
                      </a:r>
                    </a:p>
                    <a:p>
                      <a:r>
                        <a:rPr lang="en-GB" sz="1400" b="1" dirty="0">
                          <a:latin typeface="Bahnschrift"/>
                        </a:rPr>
                        <a:t> </a:t>
                      </a:r>
                    </a:p>
                    <a:p>
                      <a:endParaRPr lang="en-GB" sz="1400" b="1" dirty="0">
                        <a:latin typeface="Bahnschrift" panose="020B0502040204020203" pitchFamily="34" charset="0"/>
                      </a:endParaRPr>
                    </a:p>
                    <a:p>
                      <a:endParaRPr lang="en-GB" sz="1400" b="1" dirty="0">
                        <a:latin typeface="Bahnschrift" panose="020B0502040204020203" pitchFamily="34" charset="0"/>
                      </a:endParaRPr>
                    </a:p>
                    <a:p>
                      <a:r>
                        <a:rPr lang="en-GB" sz="1400" b="1" dirty="0">
                          <a:latin typeface="Bahnschrift"/>
                        </a:rPr>
                        <a:t>Whilst the current curriculum doesn’t explicitly mention climate related themes, teachers can integrate related content through cross-curricular approaches.</a:t>
                      </a:r>
                    </a:p>
                  </a:txBody>
                  <a:tcPr/>
                </a:tc>
                <a:tc>
                  <a:txBody>
                    <a:bodyPr/>
                    <a:lstStyle/>
                    <a:p>
                      <a:r>
                        <a:rPr lang="en-GB" sz="1400">
                          <a:latin typeface="Bahnschrift"/>
                        </a:rPr>
                        <a:t>KS2</a:t>
                      </a:r>
                      <a:r>
                        <a:rPr lang="en-GB" sz="1400" b="1">
                          <a:latin typeface="Bahnschrift"/>
                        </a:rPr>
                        <a:t> </a:t>
                      </a:r>
                      <a:endParaRPr lang="en-GB" sz="1400" b="0">
                        <a:latin typeface="Bahnschrif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a:latin typeface="Bahnschrift"/>
                        </a:rPr>
                        <a:t>Explicit links to maths (adding and subtracting numbers up to 1000, reading numbers up to 10,000, estimating), English (writing instructions), science (properties of materials) and design technology (design, make and evaluate processes) can be made to this activity. Specific links will depend on the year group you aim this activity at.</a:t>
                      </a:r>
                    </a:p>
                    <a:p>
                      <a:endParaRPr lang="en-GB" sz="1400" b="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a:latin typeface="Bahnschrift"/>
                        </a:rPr>
                        <a:t>KS1: estimate, plastic, pollution, properties, reduce, reuse, recycle.</a:t>
                      </a:r>
                    </a:p>
                  </a:txBody>
                  <a:tcPr>
                    <a:lnB w="12700" cap="flat" cmpd="sng" algn="ctr">
                      <a:solidFill>
                        <a:schemeClr val="tx1"/>
                      </a:solidFill>
                      <a:prstDash val="solid"/>
                      <a:round/>
                      <a:headEnd type="none" w="med" len="med"/>
                      <a:tailEnd type="none" w="med" len="med"/>
                    </a:lnB>
                  </a:tcPr>
                </a:tc>
                <a:tc>
                  <a:txBody>
                    <a:bodyPr/>
                    <a:lstStyle/>
                    <a:p>
                      <a:r>
                        <a:rPr lang="en-GB" sz="1400">
                          <a:latin typeface="Bahnschrift"/>
                        </a:rPr>
                        <a:t>KS2: organisms, estimate, plastic, pollution, properties, reduce, reuse, recycle, renewable, compare, evaluate.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books/internet,</a:t>
                      </a:r>
                    </a:p>
                    <a:p>
                      <a:pPr marL="213995" indent="-213995">
                        <a:buFont typeface="Arial" panose="020B0604020202020204" pitchFamily="34" charset="0"/>
                        <a:buChar char="•"/>
                      </a:pPr>
                      <a:r>
                        <a:rPr lang="en-GB" sz="1400" b="1" u="sng">
                          <a:latin typeface="Bahnschrift"/>
                        </a:rPr>
                        <a:t>Before you run the activity </a:t>
                      </a:r>
                      <a:r>
                        <a:rPr lang="en-GB" sz="1400">
                          <a:latin typeface="Bahnschrift"/>
                        </a:rPr>
                        <a:t>collect snack wrappers from your class/other classes during a break time,</a:t>
                      </a:r>
                    </a:p>
                    <a:p>
                      <a:pPr marL="213995" indent="-213995">
                        <a:buFont typeface="Arial" panose="020B0604020202020204" pitchFamily="34" charset="0"/>
                        <a:buChar char="•"/>
                      </a:pPr>
                      <a:r>
                        <a:rPr lang="en-GB" sz="1400">
                          <a:latin typeface="Bahnschrift"/>
                        </a:rPr>
                        <a:t>Student activity sheet,</a:t>
                      </a:r>
                    </a:p>
                    <a:p>
                      <a:pPr marL="213995" indent="-213995">
                        <a:buFont typeface="Arial" panose="020B0604020202020204" pitchFamily="34" charset="0"/>
                        <a:buChar char="•"/>
                      </a:pPr>
                      <a:r>
                        <a:rPr lang="en-GB" sz="1400">
                          <a:latin typeface="Bahnschrift"/>
                        </a:rPr>
                        <a:t>FOR PROTOTYPING: Playdough or modelling clay, scrap paper, variety of beeswax wraps. FOR MAKING: Organic cotton, pinking shears or sharp scissors, sustainably sourced food-grade beeswax pellets (or block and a grater) approx. 14g per 20cm by 20cm wrap, baking paper, ironing board and iron (under adult supervision).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dirty="0">
                          <a:latin typeface="Bahnschrift"/>
                        </a:rPr>
                        <a:t>Careers Links:</a:t>
                      </a:r>
                    </a:p>
                    <a:p>
                      <a:pPr marL="0" indent="0">
                        <a:buFont typeface="Arial" panose="020B0604020202020204" pitchFamily="34" charset="0"/>
                        <a:buNone/>
                      </a:pPr>
                      <a:r>
                        <a:rPr lang="en-GB" sz="1400" b="0" u="none" dirty="0">
                          <a:latin typeface="Bahnschrift"/>
                        </a:rPr>
                        <a:t>Environmental campaigners put pressure on organisations and the government to make the best decisions for the environment. </a:t>
                      </a:r>
                    </a:p>
                    <a:p>
                      <a:pPr marL="0" indent="0">
                        <a:buFont typeface="Arial" panose="020B0604020202020204" pitchFamily="34" charset="0"/>
                        <a:buNone/>
                      </a:pPr>
                      <a:r>
                        <a:rPr lang="en-GB" sz="1400" b="0" u="none" dirty="0">
                          <a:latin typeface="Bahnschrift"/>
                        </a:rPr>
                        <a:t>Environmental consultants advise their clients on environmental issues to reduce environmental damage.</a:t>
                      </a:r>
                    </a:p>
                    <a:p>
                      <a:pPr marL="0" indent="0">
                        <a:buFont typeface="Arial" panose="020B0604020202020204" pitchFamily="34" charset="0"/>
                        <a:buNone/>
                      </a:pPr>
                      <a:r>
                        <a:rPr lang="en-GB" sz="1400" b="0" u="none" dirty="0">
                          <a:latin typeface="Bahnschrift"/>
                          <a:hlinkClick r:id="rId6"/>
                        </a:rPr>
                        <a:t>A scientist just like me</a:t>
                      </a:r>
                      <a:r>
                        <a:rPr lang="en-GB" sz="1400" b="0" u="none" dirty="0">
                          <a:latin typeface="Bahnschrift"/>
                        </a:rPr>
                        <a:t>:</a:t>
                      </a:r>
                    </a:p>
                    <a:p>
                      <a:pPr marL="0" indent="0">
                        <a:buFont typeface="Arial" panose="020B0604020202020204" pitchFamily="34" charset="0"/>
                        <a:buNone/>
                      </a:pPr>
                      <a:r>
                        <a:rPr lang="en-GB" sz="1400" b="0" u="none" dirty="0">
                          <a:latin typeface="Bahnschrift"/>
                        </a:rPr>
                        <a:t>Coastal Researcher – Dr Juliette Jackson,</a:t>
                      </a:r>
                    </a:p>
                    <a:p>
                      <a:pPr marL="0" indent="0">
                        <a:buFont typeface="Arial" panose="020B0604020202020204" pitchFamily="34" charset="0"/>
                        <a:buNone/>
                      </a:pPr>
                      <a:r>
                        <a:rPr lang="en-GB" sz="1400" b="0" u="none" dirty="0">
                          <a:latin typeface="Bahnschrift"/>
                        </a:rPr>
                        <a:t>Renewable Materials Engineer – Dr Raquel Prado,</a:t>
                      </a:r>
                    </a:p>
                    <a:p>
                      <a:pPr marL="0" indent="0">
                        <a:buFont typeface="Arial" panose="020B0604020202020204" pitchFamily="34" charset="0"/>
                        <a:buNone/>
                      </a:pPr>
                      <a:r>
                        <a:rPr lang="en-GB" sz="1400" b="0" u="none" dirty="0">
                          <a:latin typeface="Bahnschrift"/>
                        </a:rPr>
                        <a:t>Science Illustrator – Vicky </a:t>
                      </a:r>
                      <a:r>
                        <a:rPr lang="en-GB" sz="1400" b="0" u="none" dirty="0" err="1">
                          <a:latin typeface="Bahnschrift"/>
                        </a:rPr>
                        <a:t>Bowskill</a:t>
                      </a:r>
                      <a:r>
                        <a:rPr lang="en-GB" sz="1400" b="0" u="none" dirty="0">
                          <a:latin typeface="Bahnschrift"/>
                        </a:rPr>
                        <a:t>.</a:t>
                      </a:r>
                      <a:endParaRPr lang="en-GB" sz="1400" b="0" u="none" dirty="0">
                        <a:latin typeface="Bahnschrif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9" name="Picture 8">
            <a:extLst>
              <a:ext uri="{FF2B5EF4-FFF2-40B4-BE49-F238E27FC236}">
                <a16:creationId xmlns:a16="http://schemas.microsoft.com/office/drawing/2014/main" id="{99E6719A-1510-2E04-B9F6-33C15A9C4555}"/>
              </a:ext>
            </a:extLst>
          </p:cNvPr>
          <p:cNvPicPr>
            <a:picLocks noChangeAspect="1"/>
          </p:cNvPicPr>
          <p:nvPr/>
        </p:nvPicPr>
        <p:blipFill>
          <a:blip r:embed="rId7"/>
          <a:stretch>
            <a:fillRect/>
          </a:stretch>
        </p:blipFill>
        <p:spPr>
          <a:xfrm>
            <a:off x="10700815" y="534589"/>
            <a:ext cx="994382" cy="900000"/>
          </a:xfrm>
          <a:prstGeom prst="rect">
            <a:avLst/>
          </a:prstGeom>
        </p:spPr>
      </p:pic>
      <p:pic>
        <p:nvPicPr>
          <p:cNvPr id="10" name="Picture 9">
            <a:extLst>
              <a:ext uri="{FF2B5EF4-FFF2-40B4-BE49-F238E27FC236}">
                <a16:creationId xmlns:a16="http://schemas.microsoft.com/office/drawing/2014/main" id="{E05A56E5-867B-4DA7-AA21-6A02453FE260}"/>
              </a:ext>
            </a:extLst>
          </p:cNvPr>
          <p:cNvPicPr>
            <a:picLocks noChangeAspect="1"/>
          </p:cNvPicPr>
          <p:nvPr/>
        </p:nvPicPr>
        <p:blipFill>
          <a:blip r:embed="rId8"/>
          <a:stretch>
            <a:fillRect/>
          </a:stretch>
        </p:blipFill>
        <p:spPr>
          <a:xfrm>
            <a:off x="9706610" y="534589"/>
            <a:ext cx="994205" cy="900000"/>
          </a:xfrm>
          <a:prstGeom prst="rect">
            <a:avLst/>
          </a:prstGeom>
        </p:spPr>
      </p:pic>
      <p:pic>
        <p:nvPicPr>
          <p:cNvPr id="5" name="Picture 2" descr="Image result for earth stories film festival">
            <a:extLst>
              <a:ext uri="{FF2B5EF4-FFF2-40B4-BE49-F238E27FC236}">
                <a16:creationId xmlns:a16="http://schemas.microsoft.com/office/drawing/2014/main" id="{A915459D-3714-5268-5BD6-00279C0A5B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4" name="Title 3">
            <a:extLst>
              <a:ext uri="{FF2B5EF4-FFF2-40B4-BE49-F238E27FC236}">
                <a16:creationId xmlns:a16="http://schemas.microsoft.com/office/drawing/2014/main" id="{9C724C74-44A6-B5E0-25CD-2D230CB5AE98}"/>
              </a:ext>
            </a:extLst>
          </p:cNvPr>
          <p:cNvSpPr txBox="1">
            <a:spLocks/>
          </p:cNvSpPr>
          <p:nvPr/>
        </p:nvSpPr>
        <p:spPr>
          <a:xfrm>
            <a:off x="616226" y="199191"/>
            <a:ext cx="10881846" cy="247079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90 minutes +</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the impact of plastic pollution and what can be done to tackle the issue.</a:t>
            </a:r>
            <a:endParaRPr lang="en-GB">
              <a:latin typeface="Bahnschrift" panose="020B0502040204020203" pitchFamily="34" charset="0"/>
            </a:endParaRPr>
          </a:p>
        </p:txBody>
      </p:sp>
    </p:spTree>
    <p:extLst>
      <p:ext uri="{BB962C8B-B14F-4D97-AF65-F5344CB8AC3E}">
        <p14:creationId xmlns:p14="http://schemas.microsoft.com/office/powerpoint/2010/main" val="375317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9501-2965-B3BC-387B-EB4CCED9C9C2}"/>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B034373-3FE1-F790-8A07-A911789C717D}"/>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E000740C-B626-8ADD-ADC3-F141AB0ED8B9}"/>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5C6C95D2-5EB1-53D8-83BC-11FBBC271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D7821A09-AFD1-DE95-7C9D-F87E54CEA656}"/>
              </a:ext>
            </a:extLst>
          </p:cNvPr>
          <p:cNvSpPr txBox="1"/>
          <p:nvPr/>
        </p:nvSpPr>
        <p:spPr>
          <a:xfrm>
            <a:off x="610801" y="2564444"/>
            <a:ext cx="10970398" cy="3249608"/>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Send Kelp</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Themes: </a:t>
            </a:r>
            <a:r>
              <a:rPr lang="en-GB" i="0" dirty="0">
                <a:solidFill>
                  <a:srgbClr val="424242"/>
                </a:solidFill>
                <a:effectLst/>
                <a:latin typeface="Bahnschrift" panose="020B0502040204020203" pitchFamily="34" charset="0"/>
              </a:rPr>
              <a:t>Marine ecosystems, plastic pollution, sustainable materials</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Exploring marine life and pollution</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Estimating plastic waste</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Designing eco-friendly packaging</a:t>
            </a:r>
          </a:p>
          <a:p>
            <a:pPr algn="l">
              <a:spcBef>
                <a:spcPts val="600"/>
              </a:spcBef>
              <a:spcAft>
                <a:spcPts val="300"/>
              </a:spcAft>
              <a:buNone/>
            </a:pPr>
            <a:endParaRPr lang="en-GB" i="0" dirty="0">
              <a:solidFill>
                <a:srgbClr val="424242"/>
              </a:solidFill>
              <a:effectLst/>
              <a:latin typeface="Bahnschrift" panose="020B0502040204020203" pitchFamily="34" charset="0"/>
            </a:endParaRP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AB0B1784-9C94-F6B0-773A-E3B87D16A0F6}"/>
              </a:ext>
            </a:extLst>
          </p:cNvPr>
          <p:cNvGraphicFramePr>
            <a:graphicFrameLocks noGrp="1"/>
          </p:cNvGraphicFramePr>
          <p:nvPr>
            <p:extLst>
              <p:ext uri="{D42A27DB-BD31-4B8C-83A1-F6EECF244321}">
                <p14:modId xmlns:p14="http://schemas.microsoft.com/office/powerpoint/2010/main" val="3832338639"/>
              </p:ext>
            </p:extLst>
          </p:nvPr>
        </p:nvGraphicFramePr>
        <p:xfrm>
          <a:off x="774224" y="5870350"/>
          <a:ext cx="10617676" cy="621792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Life Below Water </a:t>
                      </a:r>
                      <a:r>
                        <a:rPr lang="en-GB" sz="1800" dirty="0">
                          <a:latin typeface="Bahnschrift" panose="020B0502040204020203" pitchFamily="34" charset="0"/>
                        </a:rPr>
                        <a:t>– Addresses marine pollution and the importance of healthy ocean ecosystems.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Responsible Consumption and Production </a:t>
                      </a:r>
                      <a:r>
                        <a:rPr lang="en-GB" sz="1800" dirty="0">
                          <a:latin typeface="Bahnschrift" panose="020B0502040204020203" pitchFamily="34" charset="0"/>
                        </a:rPr>
                        <a:t>– Encourages reducing plastic use and designing sustainable alternatives.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219310"/>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Climate Action </a:t>
                      </a:r>
                      <a:r>
                        <a:rPr lang="en-GB" sz="1800" dirty="0">
                          <a:latin typeface="Bahnschrift" panose="020B0502040204020203" pitchFamily="34" charset="0"/>
                        </a:rPr>
                        <a:t>– Highlights the role of kelp in carbon absorption and the broader impact of pollution on climate.</a:t>
                      </a:r>
                    </a:p>
                    <a:p>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kern="1200" dirty="0">
                          <a:solidFill>
                            <a:schemeClr val="tx1"/>
                          </a:solidFill>
                          <a:effectLst/>
                          <a:latin typeface="Bahnschrift" panose="020B0502040204020203" pitchFamily="34" charset="0"/>
                          <a:ea typeface="+mn-ea"/>
                          <a:cs typeface="+mn-cs"/>
                        </a:rPr>
                        <a:t>Quality Education</a:t>
                      </a:r>
                      <a:r>
                        <a:rPr lang="en-GB" sz="1800" b="0" i="0" kern="1200" dirty="0">
                          <a:solidFill>
                            <a:schemeClr val="tx1"/>
                          </a:solidFill>
                          <a:effectLst/>
                          <a:latin typeface="Bahnschrift" panose="020B0502040204020203" pitchFamily="34" charset="0"/>
                          <a:ea typeface="+mn-ea"/>
                          <a:cs typeface="+mn-cs"/>
                        </a:rPr>
                        <a:t> – Engages students in problem-solving and environmental stewardship.</a:t>
                      </a: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D3B639B9-6616-0F6E-325F-479C65CCEDA3}"/>
              </a:ext>
            </a:extLst>
          </p:cNvPr>
          <p:cNvPicPr>
            <a:picLocks noChangeAspect="1"/>
          </p:cNvPicPr>
          <p:nvPr/>
        </p:nvPicPr>
        <p:blipFill>
          <a:blip r:embed="rId3"/>
          <a:stretch>
            <a:fillRect/>
          </a:stretch>
        </p:blipFill>
        <p:spPr>
          <a:xfrm>
            <a:off x="1673876" y="9031124"/>
            <a:ext cx="1350000" cy="1350000"/>
          </a:xfrm>
          <a:prstGeom prst="rect">
            <a:avLst/>
          </a:prstGeom>
        </p:spPr>
      </p:pic>
      <p:pic>
        <p:nvPicPr>
          <p:cNvPr id="14" name="Picture 13">
            <a:extLst>
              <a:ext uri="{FF2B5EF4-FFF2-40B4-BE49-F238E27FC236}">
                <a16:creationId xmlns:a16="http://schemas.microsoft.com/office/drawing/2014/main" id="{73B61B5E-BFD8-58EB-85F5-A0C54F60F921}"/>
              </a:ext>
            </a:extLst>
          </p:cNvPr>
          <p:cNvPicPr>
            <a:picLocks noChangeAspect="1"/>
          </p:cNvPicPr>
          <p:nvPr/>
        </p:nvPicPr>
        <p:blipFill>
          <a:blip r:embed="rId4"/>
          <a:srcRect l="26242" r="26042"/>
          <a:stretch>
            <a:fillRect/>
          </a:stretch>
        </p:blipFill>
        <p:spPr>
          <a:xfrm>
            <a:off x="1673876" y="10575660"/>
            <a:ext cx="1350000" cy="1355655"/>
          </a:xfrm>
          <a:prstGeom prst="rect">
            <a:avLst/>
          </a:prstGeom>
        </p:spPr>
      </p:pic>
      <p:sp>
        <p:nvSpPr>
          <p:cNvPr id="16" name="TextBox 15">
            <a:extLst>
              <a:ext uri="{FF2B5EF4-FFF2-40B4-BE49-F238E27FC236}">
                <a16:creationId xmlns:a16="http://schemas.microsoft.com/office/drawing/2014/main" id="{561C341C-F54C-8564-65A0-00CFBABD53C0}"/>
              </a:ext>
            </a:extLst>
          </p:cNvPr>
          <p:cNvSpPr txBox="1"/>
          <p:nvPr/>
        </p:nvSpPr>
        <p:spPr>
          <a:xfrm>
            <a:off x="692512" y="12088270"/>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2C921106-4FA9-14E7-21EF-FFCDB4C2A43F}"/>
              </a:ext>
            </a:extLst>
          </p:cNvPr>
          <p:cNvGraphicFramePr>
            <a:graphicFrameLocks noGrp="1"/>
          </p:cNvGraphicFramePr>
          <p:nvPr>
            <p:extLst>
              <p:ext uri="{D42A27DB-BD31-4B8C-83A1-F6EECF244321}">
                <p14:modId xmlns:p14="http://schemas.microsoft.com/office/powerpoint/2010/main" val="714084896"/>
              </p:ext>
            </p:extLst>
          </p:nvPr>
        </p:nvGraphicFramePr>
        <p:xfrm>
          <a:off x="855936" y="12834041"/>
          <a:ext cx="10617675" cy="229108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dirty="0">
                          <a:latin typeface="Bahnschrift" panose="020B0502040204020203" pitchFamily="34" charset="0"/>
                        </a:rPr>
                        <a:t>Anticipatory</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estimate future plastic waste and consider long-term environmental impacts.</a:t>
                      </a:r>
                    </a:p>
                  </a:txBody>
                  <a:tcPr/>
                </a:tc>
                <a:extLst>
                  <a:ext uri="{0D108BD9-81ED-4DB2-BD59-A6C34878D82A}">
                    <a16:rowId xmlns:a16="http://schemas.microsoft.com/office/drawing/2014/main" val="336095710"/>
                  </a:ext>
                </a:extLst>
              </a:tr>
              <a:tr h="370840">
                <a:tc>
                  <a:txBody>
                    <a:bodyPr/>
                    <a:lstStyle/>
                    <a:p>
                      <a:r>
                        <a:rPr lang="en-GB" sz="1800" dirty="0">
                          <a:latin typeface="Bahnschrift" panose="020B0502040204020203" pitchFamily="34" charset="0"/>
                        </a:rPr>
                        <a:t>Normative</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reflect on values related to consumption and sustainability, and design alternatives to plastic packaging.</a:t>
                      </a:r>
                    </a:p>
                  </a:txBody>
                  <a:tcPr/>
                </a:tc>
                <a:extLst>
                  <a:ext uri="{0D108BD9-81ED-4DB2-BD59-A6C34878D82A}">
                    <a16:rowId xmlns:a16="http://schemas.microsoft.com/office/drawing/2014/main" val="2601379724"/>
                  </a:ext>
                </a:extLst>
              </a:tr>
              <a:tr h="370840">
                <a:tc>
                  <a:txBody>
                    <a:bodyPr/>
                    <a:lstStyle/>
                    <a:p>
                      <a:r>
                        <a:rPr lang="en-GB" sz="1800" dirty="0">
                          <a:latin typeface="Bahnschrift" panose="020B0502040204020203" pitchFamily="34" charset="0"/>
                        </a:rPr>
                        <a:t>Strategic </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Through designing new wrappers, students develop and test strategies for reducing plastic use.</a:t>
                      </a:r>
                    </a:p>
                  </a:txBody>
                  <a:tcPr/>
                </a:tc>
                <a:extLst>
                  <a:ext uri="{0D108BD9-81ED-4DB2-BD59-A6C34878D82A}">
                    <a16:rowId xmlns:a16="http://schemas.microsoft.com/office/drawing/2014/main" val="632302948"/>
                  </a:ext>
                </a:extLst>
              </a:tr>
              <a:tr h="370840">
                <a:tc>
                  <a:txBody>
                    <a:bodyPr/>
                    <a:lstStyle/>
                    <a:p>
                      <a:r>
                        <a:rPr lang="en-GB" sz="1800" dirty="0">
                          <a:latin typeface="Bahnschrift" panose="020B0502040204020203" pitchFamily="34" charset="0"/>
                        </a:rPr>
                        <a:t>Collaboration</a:t>
                      </a:r>
                    </a:p>
                  </a:txBody>
                  <a:tcPr/>
                </a:tc>
                <a:tc>
                  <a:txBody>
                    <a:bodyPr/>
                    <a:lstStyle/>
                    <a:p>
                      <a:r>
                        <a:rPr lang="en-GB" sz="1800" dirty="0">
                          <a:latin typeface="Bahnschrift" panose="020B0502040204020203" pitchFamily="34" charset="0"/>
                        </a:rPr>
                        <a:t>Activities involve class-wide data collection and group design tasks.</a:t>
                      </a:r>
                    </a:p>
                  </a:txBody>
                  <a:tcPr/>
                </a:tc>
                <a:extLst>
                  <a:ext uri="{0D108BD9-81ED-4DB2-BD59-A6C34878D82A}">
                    <a16:rowId xmlns:a16="http://schemas.microsoft.com/office/drawing/2014/main" val="474305089"/>
                  </a:ext>
                </a:extLst>
              </a:tr>
            </a:tbl>
          </a:graphicData>
        </a:graphic>
      </p:graphicFrame>
      <p:pic>
        <p:nvPicPr>
          <p:cNvPr id="2050" name="Picture 2" descr="SDG 14: Conserve &amp; Sustainably Use Ocean &amp; Marine Resources">
            <a:extLst>
              <a:ext uri="{FF2B5EF4-FFF2-40B4-BE49-F238E27FC236}">
                <a16:creationId xmlns:a16="http://schemas.microsoft.com/office/drawing/2014/main" id="{68F926C7-1398-F78B-F921-886B8573D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876" y="5913074"/>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stainability Hub">
            <a:extLst>
              <a:ext uri="{FF2B5EF4-FFF2-40B4-BE49-F238E27FC236}">
                <a16:creationId xmlns:a16="http://schemas.microsoft.com/office/drawing/2014/main" id="{2E748374-497D-1531-F100-AF6E41215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876" y="7461974"/>
            <a:ext cx="1350000"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34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DD2025-1368-B879-BD8C-53ED156D717D}"/>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Image result for earth stories film festival">
            <a:extLst>
              <a:ext uri="{FF2B5EF4-FFF2-40B4-BE49-F238E27FC236}">
                <a16:creationId xmlns:a16="http://schemas.microsoft.com/office/drawing/2014/main" id="{E0A02B21-4564-B5DB-3B53-618B8C39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4A594051-3087-CF7C-CAD7-C3F90207CDCE}"/>
              </a:ext>
            </a:extLst>
          </p:cNvPr>
          <p:cNvSpPr txBox="1"/>
          <p:nvPr/>
        </p:nvSpPr>
        <p:spPr>
          <a:xfrm>
            <a:off x="406400" y="466532"/>
            <a:ext cx="6512767" cy="461665"/>
          </a:xfrm>
          <a:prstGeom prst="rect">
            <a:avLst/>
          </a:prstGeom>
          <a:noFill/>
        </p:spPr>
        <p:txBody>
          <a:bodyPr wrap="square" rtlCol="0">
            <a:spAutoFit/>
          </a:bodyPr>
          <a:lstStyle/>
          <a:p>
            <a:r>
              <a:rPr lang="en-GB" sz="2400" b="1">
                <a:latin typeface="Bahnschrift" panose="020B0502040204020203" pitchFamily="34" charset="0"/>
              </a:rPr>
              <a:t>Send Kelp Activity Sheet</a:t>
            </a:r>
          </a:p>
        </p:txBody>
      </p:sp>
      <p:sp>
        <p:nvSpPr>
          <p:cNvPr id="7" name="TextBox 6">
            <a:extLst>
              <a:ext uri="{FF2B5EF4-FFF2-40B4-BE49-F238E27FC236}">
                <a16:creationId xmlns:a16="http://schemas.microsoft.com/office/drawing/2014/main" id="{F37507B9-615C-8B01-C7AD-5F67644CBDC7}"/>
              </a:ext>
            </a:extLst>
          </p:cNvPr>
          <p:cNvSpPr txBox="1"/>
          <p:nvPr/>
        </p:nvSpPr>
        <p:spPr>
          <a:xfrm>
            <a:off x="406400" y="949778"/>
            <a:ext cx="9614678" cy="2585323"/>
          </a:xfrm>
          <a:prstGeom prst="rect">
            <a:avLst/>
          </a:prstGeom>
          <a:noFill/>
        </p:spPr>
        <p:txBody>
          <a:bodyPr wrap="square" rtlCol="0">
            <a:spAutoFit/>
          </a:bodyPr>
          <a:lstStyle/>
          <a:p>
            <a:r>
              <a:rPr lang="en-GB">
                <a:latin typeface="Bahnschrift" panose="020B0502040204020203" pitchFamily="34" charset="0"/>
              </a:rPr>
              <a:t>Our class snack wrapper count for one breaktime = ________</a:t>
            </a:r>
          </a:p>
          <a:p>
            <a:endParaRPr lang="en-GB">
              <a:latin typeface="Bahnschrift" panose="020B0502040204020203" pitchFamily="34" charset="0"/>
            </a:endParaRPr>
          </a:p>
          <a:p>
            <a:r>
              <a:rPr lang="en-GB">
                <a:latin typeface="Bahnschrift" panose="020B0502040204020203" pitchFamily="34" charset="0"/>
              </a:rPr>
              <a:t>Over a week (5 school days) we estimate there would be ________ wrappers!</a:t>
            </a:r>
          </a:p>
          <a:p>
            <a:endParaRPr lang="en-GB">
              <a:latin typeface="Bahnschrift" panose="020B0502040204020203" pitchFamily="34" charset="0"/>
            </a:endParaRPr>
          </a:p>
          <a:p>
            <a:r>
              <a:rPr lang="en-GB">
                <a:latin typeface="Bahnschrift" panose="020B0502040204020203" pitchFamily="34" charset="0"/>
              </a:rPr>
              <a:t>In one school year (39 weeks) we estimate there would be _______ wrappers just for our class!</a:t>
            </a:r>
          </a:p>
          <a:p>
            <a:endParaRPr lang="en-GB" b="1">
              <a:latin typeface="Bahnschrift" panose="020B0502040204020203" pitchFamily="34" charset="0"/>
            </a:endParaRPr>
          </a:p>
          <a:p>
            <a:r>
              <a:rPr lang="en-GB" b="1" u="sng">
                <a:latin typeface="Bahnschrift" panose="020B0502040204020203" pitchFamily="34" charset="0"/>
              </a:rPr>
              <a:t>Your challenge:</a:t>
            </a:r>
          </a:p>
          <a:p>
            <a:r>
              <a:rPr lang="en-GB">
                <a:latin typeface="Bahnschrift" panose="020B0502040204020203" pitchFamily="34" charset="0"/>
              </a:rPr>
              <a:t>Design a new wrapper that will keep a snack fresh </a:t>
            </a:r>
            <a:r>
              <a:rPr lang="en-GB" b="1">
                <a:latin typeface="Bahnschrift" panose="020B0502040204020203" pitchFamily="34" charset="0"/>
              </a:rPr>
              <a:t>without using plastic</a:t>
            </a:r>
            <a:r>
              <a:rPr lang="en-GB">
                <a:latin typeface="Bahnschrift" panose="020B0502040204020203" pitchFamily="34" charset="0"/>
              </a:rPr>
              <a:t>.</a:t>
            </a:r>
          </a:p>
        </p:txBody>
      </p:sp>
      <p:sp>
        <p:nvSpPr>
          <p:cNvPr id="8" name="TextBox 7">
            <a:extLst>
              <a:ext uri="{FF2B5EF4-FFF2-40B4-BE49-F238E27FC236}">
                <a16:creationId xmlns:a16="http://schemas.microsoft.com/office/drawing/2014/main" id="{C3E8DF7E-E7AB-B366-E683-E5C21D47A557}"/>
              </a:ext>
            </a:extLst>
          </p:cNvPr>
          <p:cNvSpPr txBox="1"/>
          <p:nvPr/>
        </p:nvSpPr>
        <p:spPr>
          <a:xfrm>
            <a:off x="540138" y="3631804"/>
            <a:ext cx="5555862" cy="6463308"/>
          </a:xfrm>
          <a:prstGeom prst="rect">
            <a:avLst/>
          </a:prstGeom>
          <a:ln w="50800"/>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GB">
                <a:latin typeface="Bahnschrift"/>
              </a:rPr>
              <a:t>My Design Ideas:</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9" name="TextBox 8">
            <a:extLst>
              <a:ext uri="{FF2B5EF4-FFF2-40B4-BE49-F238E27FC236}">
                <a16:creationId xmlns:a16="http://schemas.microsoft.com/office/drawing/2014/main" id="{FFDE5726-9C90-3878-A958-540D4DEB7FC0}"/>
              </a:ext>
            </a:extLst>
          </p:cNvPr>
          <p:cNvSpPr txBox="1"/>
          <p:nvPr/>
        </p:nvSpPr>
        <p:spPr>
          <a:xfrm>
            <a:off x="6286425" y="3631804"/>
            <a:ext cx="5365437" cy="6463308"/>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My Prototype (glue a photograph here):</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0" name="TextBox 9">
            <a:extLst>
              <a:ext uri="{FF2B5EF4-FFF2-40B4-BE49-F238E27FC236}">
                <a16:creationId xmlns:a16="http://schemas.microsoft.com/office/drawing/2014/main" id="{78BD1335-B10D-6D23-C3FF-F1C6AC057F22}"/>
              </a:ext>
            </a:extLst>
          </p:cNvPr>
          <p:cNvSpPr txBox="1"/>
          <p:nvPr/>
        </p:nvSpPr>
        <p:spPr>
          <a:xfrm>
            <a:off x="540138" y="10244882"/>
            <a:ext cx="11111724" cy="1477328"/>
          </a:xfrm>
          <a:prstGeom prst="rect">
            <a:avLst/>
          </a:prstGeom>
          <a:ln w="50800"/>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GB">
                <a:latin typeface="Bahnschrift"/>
              </a:rPr>
              <a:t>Things I could do to improve my design:</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1" name="TextBox 10">
            <a:extLst>
              <a:ext uri="{FF2B5EF4-FFF2-40B4-BE49-F238E27FC236}">
                <a16:creationId xmlns:a16="http://schemas.microsoft.com/office/drawing/2014/main" id="{21AFC0D7-5F03-987C-F794-329720B94DAD}"/>
              </a:ext>
            </a:extLst>
          </p:cNvPr>
          <p:cNvSpPr txBox="1"/>
          <p:nvPr/>
        </p:nvSpPr>
        <p:spPr>
          <a:xfrm>
            <a:off x="6286424" y="11848827"/>
            <a:ext cx="5352737" cy="3693319"/>
          </a:xfrm>
          <a:prstGeom prst="rect">
            <a:avLst/>
          </a:prstGeom>
          <a:ln w="508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Our final wrapper design (draw/photo):</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2" name="TextBox 11">
            <a:extLst>
              <a:ext uri="{FF2B5EF4-FFF2-40B4-BE49-F238E27FC236}">
                <a16:creationId xmlns:a16="http://schemas.microsoft.com/office/drawing/2014/main" id="{2852308A-FFBF-3851-8ACB-01CEE1602A15}"/>
              </a:ext>
            </a:extLst>
          </p:cNvPr>
          <p:cNvSpPr txBox="1"/>
          <p:nvPr/>
        </p:nvSpPr>
        <p:spPr>
          <a:xfrm>
            <a:off x="552840" y="11846192"/>
            <a:ext cx="5543160" cy="3139321"/>
          </a:xfrm>
          <a:prstGeom prst="rect">
            <a:avLst/>
          </a:prstGeom>
          <a:ln w="5080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latin typeface="Bahnschrift" panose="020B0502040204020203" pitchFamily="34" charset="0"/>
              </a:rPr>
              <a:t>We should design and use snack wrappers that do not contain plastic materials because…….</a:t>
            </a: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a:p>
            <a:endParaRPr lang="en-GB">
              <a:latin typeface="Bahnschrift" panose="020B0502040204020203" pitchFamily="34" charset="0"/>
            </a:endParaRPr>
          </a:p>
        </p:txBody>
      </p:sp>
      <p:sp>
        <p:nvSpPr>
          <p:cNvPr id="15" name="Thought Bubble: Cloud 14">
            <a:extLst>
              <a:ext uri="{FF2B5EF4-FFF2-40B4-BE49-F238E27FC236}">
                <a16:creationId xmlns:a16="http://schemas.microsoft.com/office/drawing/2014/main" id="{637311D2-0D69-B602-31D7-CE1CFF2B7412}"/>
              </a:ext>
            </a:extLst>
          </p:cNvPr>
          <p:cNvSpPr/>
          <p:nvPr/>
        </p:nvSpPr>
        <p:spPr>
          <a:xfrm>
            <a:off x="8449486" y="474916"/>
            <a:ext cx="3202376" cy="1756146"/>
          </a:xfrm>
          <a:prstGeom prst="cloudCallout">
            <a:avLst>
              <a:gd name="adj1" fmla="val 48847"/>
              <a:gd name="adj2" fmla="val 770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295863"/>
                </a:solidFill>
                <a:latin typeface="Bahnschrift" panose="020B0502040204020203" pitchFamily="34" charset="0"/>
              </a:rPr>
              <a:t>Did you know there are ~20,806 primary schools in the UK?</a:t>
            </a:r>
          </a:p>
        </p:txBody>
      </p:sp>
    </p:spTree>
    <p:extLst>
      <p:ext uri="{BB962C8B-B14F-4D97-AF65-F5344CB8AC3E}">
        <p14:creationId xmlns:p14="http://schemas.microsoft.com/office/powerpoint/2010/main" val="177888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35B6A9-2226-EFCF-CBAE-34D8AC4FCE26}"/>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877A19-11DC-FAC8-567A-6049D962F00D}"/>
              </a:ext>
            </a:extLst>
          </p:cNvPr>
          <p:cNvSpPr>
            <a:spLocks noGrp="1"/>
          </p:cNvSpPr>
          <p:nvPr>
            <p:ph idx="1"/>
          </p:nvPr>
        </p:nvSpPr>
        <p:spPr>
          <a:xfrm>
            <a:off x="838200" y="2492778"/>
            <a:ext cx="10515600" cy="12919695"/>
          </a:xfrm>
        </p:spPr>
        <p:txBody>
          <a:bodyPr vert="horz" lIns="91440" tIns="45720" rIns="91440" bIns="45720" rtlCol="0" anchor="t">
            <a:noAutofit/>
          </a:bodyPr>
          <a:lstStyle/>
          <a:p>
            <a:pPr marL="0" indent="0">
              <a:buNone/>
            </a:pPr>
            <a:r>
              <a:rPr lang="en-GB" sz="2800" dirty="0">
                <a:latin typeface="Bahnschrift"/>
              </a:rPr>
              <a:t>What is Earth Stories?</a:t>
            </a:r>
            <a:endParaRPr lang="en-US" sz="2800" dirty="0">
              <a:latin typeface="Bahnschrift"/>
            </a:endParaRPr>
          </a:p>
          <a:p>
            <a:pPr marL="913130" lvl="1" indent="-304165"/>
            <a:r>
              <a:rPr lang="en-GB" sz="2000" dirty="0">
                <a:solidFill>
                  <a:srgbClr val="000000"/>
                </a:solidFill>
                <a:latin typeface="Bahnschrift"/>
                <a:cs typeface="Arial"/>
              </a:rPr>
              <a:t>Earth Stories Film Festival is an award-winning, environmental film festival providing a platform for young filmmakers under the age of 25, from across the world to articulate their concerns around the climate crisis. The festival is organised by Keele University students supported by Media staff. Earth Stories is a beacon of hope, presenting inspirational stories through the medium of film addressing the climate crisis, nature's degradation, and highlighting pathways for a more sustainable future.</a:t>
            </a:r>
            <a:endParaRPr lang="en-GB" sz="2000" dirty="0">
              <a:latin typeface="Bahnschrift"/>
            </a:endParaRPr>
          </a:p>
          <a:p>
            <a:pPr marL="913130" lvl="1" indent="-304165"/>
            <a:r>
              <a:rPr lang="en-GB" sz="2000" dirty="0">
                <a:solidFill>
                  <a:srgbClr val="000000"/>
                </a:solidFill>
                <a:latin typeface="Bahnschrift"/>
                <a:cs typeface="Arial"/>
              </a:rPr>
              <a:t>Earth Stories has developed a series of lesson plans to encourage young people in the local area to think sustainably about the climate crisis, with the hope that students will take the opportunity to create a short film between 1 and 10 minutes to submit to Earth Stories Film Festival 2025 under the new category “Local Filmmaker”.</a:t>
            </a:r>
            <a:endParaRPr lang="en-GB" sz="2000" dirty="0">
              <a:latin typeface="Bahnschrift"/>
            </a:endParaRPr>
          </a:p>
          <a:p>
            <a:pPr marL="913130" lvl="1" indent="-304165"/>
            <a:r>
              <a:rPr lang="en-GB" sz="2000" dirty="0">
                <a:solidFill>
                  <a:srgbClr val="000000"/>
                </a:solidFill>
                <a:latin typeface="Bahnschrift"/>
                <a:cs typeface="Arial"/>
              </a:rPr>
              <a:t>You can watch the 2025 Award Ceremony, and the nominated films from 2023, 2024 and 2025, on our YouTube channel at “</a:t>
            </a:r>
            <a:r>
              <a:rPr lang="en-GB" sz="2000" dirty="0">
                <a:solidFill>
                  <a:srgbClr val="000000"/>
                </a:solidFill>
                <a:latin typeface="Bahnschrift"/>
                <a:cs typeface="Arial"/>
                <a:hlinkClick r:id="rId2"/>
              </a:rPr>
              <a:t>Earth Stories Film Festival</a:t>
            </a:r>
            <a:r>
              <a:rPr lang="en-GB" sz="2000" dirty="0">
                <a:solidFill>
                  <a:srgbClr val="000000"/>
                </a:solidFill>
                <a:latin typeface="Bahnschrift"/>
                <a:cs typeface="Arial"/>
              </a:rPr>
              <a:t>”. </a:t>
            </a:r>
            <a:endParaRPr lang="en-GB" sz="2000" dirty="0">
              <a:latin typeface="Bahnschrift"/>
            </a:endParaRPr>
          </a:p>
          <a:p>
            <a:pPr marL="913130" lvl="1" indent="-304165"/>
            <a:r>
              <a:rPr lang="en-GB" sz="2000" dirty="0">
                <a:solidFill>
                  <a:srgbClr val="000000"/>
                </a:solidFill>
                <a:latin typeface="Bahnschrift"/>
                <a:cs typeface="Arial"/>
              </a:rPr>
              <a:t>Visit the website </a:t>
            </a:r>
            <a:r>
              <a:rPr lang="en-GB" sz="2000" dirty="0">
                <a:solidFill>
                  <a:srgbClr val="000000"/>
                </a:solidFill>
                <a:latin typeface="Bahnschrift"/>
                <a:cs typeface="Arial"/>
                <a:hlinkClick r:id="rId3"/>
              </a:rPr>
              <a:t>https://www.keele.ac.uk/earth-stories/</a:t>
            </a:r>
            <a:r>
              <a:rPr lang="en-GB" sz="2000" dirty="0">
                <a:solidFill>
                  <a:srgbClr val="000000"/>
                </a:solidFill>
                <a:latin typeface="Bahnschrift"/>
                <a:cs typeface="Arial"/>
              </a:rPr>
              <a:t> to find more information and links to social media channels. </a:t>
            </a:r>
          </a:p>
          <a:p>
            <a:pPr marL="0" indent="0">
              <a:buNone/>
            </a:pPr>
            <a:r>
              <a:rPr lang="en-GB" sz="2800" dirty="0">
                <a:latin typeface="Bahnschrift"/>
              </a:rPr>
              <a:t>About the resource pack</a:t>
            </a:r>
          </a:p>
          <a:p>
            <a:pPr marL="913765" lvl="1" indent="-304165"/>
            <a:r>
              <a:rPr lang="en-GB" sz="2000" dirty="0">
                <a:latin typeface="Bahnschrift"/>
              </a:rPr>
              <a:t>This pack includes lesson plans and activity sheets (including answers where necessary) for winning or shortlisted films from past festival entries. </a:t>
            </a:r>
          </a:p>
          <a:p>
            <a:pPr marL="913765" lvl="1" indent="-304165"/>
            <a:r>
              <a:rPr lang="en-GB" sz="2000" dirty="0">
                <a:latin typeface="Bahnschrift"/>
              </a:rPr>
              <a:t>All lesson plans include links to the English national curriculum, key vocabulary, a resource list and careers links. Links have also been made to the United Nations Sustainable Development Goals and </a:t>
            </a:r>
            <a:r>
              <a:rPr lang="en-GB" sz="2000" dirty="0">
                <a:solidFill>
                  <a:srgbClr val="424242"/>
                </a:solidFill>
                <a:latin typeface="Bahnschrift" panose="020B0502040204020203" pitchFamily="34" charset="0"/>
              </a:rPr>
              <a:t>to UNESCO’s eight key competencies for sustainability.</a:t>
            </a:r>
            <a:endParaRPr lang="en-GB" sz="2000" dirty="0">
              <a:latin typeface="Bahnschrift"/>
            </a:endParaRPr>
          </a:p>
          <a:p>
            <a:pPr marL="913765" lvl="1" indent="-304165"/>
            <a:r>
              <a:rPr lang="en-GB" sz="2000" dirty="0">
                <a:latin typeface="Bahnschrift"/>
              </a:rPr>
              <a:t>We have also included an Earth Guardian sticker log and certificate to encourage students to explore all the themes and create an entry for the 2026 festival. Lesson plans have been mapped to include each of the themes – look for the icons.</a:t>
            </a:r>
          </a:p>
          <a:p>
            <a:pPr marL="913765" lvl="1" indent="-304165"/>
            <a:endParaRPr lang="en-GB" sz="2000" dirty="0">
              <a:latin typeface="Bahnschrift"/>
            </a:endParaRPr>
          </a:p>
          <a:p>
            <a:pPr marL="913765" lvl="1" indent="-304165"/>
            <a:endParaRPr lang="en-GB" sz="2000" dirty="0">
              <a:latin typeface="Bahnschrift"/>
            </a:endParaRPr>
          </a:p>
          <a:p>
            <a:pPr marL="913765" lvl="1" indent="-304165"/>
            <a:endParaRPr lang="en-GB" sz="2000" dirty="0">
              <a:latin typeface="Bahnschrift"/>
            </a:endParaRPr>
          </a:p>
          <a:p>
            <a:pPr marL="913765" lvl="1" indent="-304165"/>
            <a:endParaRPr lang="en-GB" sz="2000" dirty="0">
              <a:latin typeface="Bahnschrift"/>
            </a:endParaRPr>
          </a:p>
          <a:p>
            <a:pPr marL="913765" lvl="1" indent="-304165"/>
            <a:r>
              <a:rPr lang="en-GB" sz="2000" dirty="0">
                <a:latin typeface="Bahnschrift"/>
              </a:rPr>
              <a:t>Advice from </a:t>
            </a:r>
            <a:r>
              <a:rPr lang="en-GB" sz="2000" dirty="0" err="1">
                <a:latin typeface="Bahnschrift"/>
              </a:rPr>
              <a:t>Explorify</a:t>
            </a:r>
            <a:r>
              <a:rPr lang="en-GB" sz="2000" dirty="0">
                <a:latin typeface="Bahnschrift"/>
              </a:rPr>
              <a:t>: ‘When teaching children about the Climate Challenge, it is important that we give them the facts (age appropriately and sensitively). During your discussions, allow time for children to express their thoughts and feelings and have them validated.’ For more information about how to teach students about the climate challenge go to </a:t>
            </a:r>
            <a:r>
              <a:rPr lang="en-GB" sz="2000" dirty="0">
                <a:ea typeface="+mn-lt"/>
                <a:cs typeface="+mn-lt"/>
                <a:hlinkClick r:id="rId4"/>
              </a:rPr>
              <a:t>Are you ready to meet the 'Climate Challenge?' Part 2 - Explorify</a:t>
            </a:r>
          </a:p>
          <a:p>
            <a:pPr marL="913765" lvl="1" indent="-304165"/>
            <a:r>
              <a:rPr lang="en-GB" sz="2000" dirty="0">
                <a:latin typeface="Bahnschrift"/>
              </a:rPr>
              <a:t>Tips and tricks for filming, storyboard examples and a storyboard template have also been included.</a:t>
            </a:r>
          </a:p>
          <a:p>
            <a:pPr marL="913765" lvl="1" indent="-304165"/>
            <a:r>
              <a:rPr lang="en-GB" sz="2000" dirty="0">
                <a:latin typeface="Bahnschrift"/>
              </a:rPr>
              <a:t>All the films in this pack can be accessed here: </a:t>
            </a:r>
            <a:r>
              <a:rPr lang="en-GB" sz="2000" dirty="0">
                <a:ea typeface="+mn-lt"/>
                <a:cs typeface="+mn-lt"/>
                <a:hlinkClick r:id="rId5"/>
              </a:rPr>
              <a:t>Primary Resource - YouTube</a:t>
            </a:r>
            <a:endParaRPr lang="en-GB" sz="2000" dirty="0">
              <a:ea typeface="+mn-lt"/>
              <a:cs typeface="+mn-lt"/>
            </a:endParaRPr>
          </a:p>
        </p:txBody>
      </p:sp>
      <p:sp>
        <p:nvSpPr>
          <p:cNvPr id="8" name="Title 2">
            <a:extLst>
              <a:ext uri="{FF2B5EF4-FFF2-40B4-BE49-F238E27FC236}">
                <a16:creationId xmlns:a16="http://schemas.microsoft.com/office/drawing/2014/main" id="{EA214F5C-EDB8-06BF-E1CA-A205250D1B0E}"/>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Introduction</a:t>
            </a:r>
          </a:p>
        </p:txBody>
      </p:sp>
      <p:pic>
        <p:nvPicPr>
          <p:cNvPr id="9" name="Picture 2" descr="Image result for earth stories film festival">
            <a:extLst>
              <a:ext uri="{FF2B5EF4-FFF2-40B4-BE49-F238E27FC236}">
                <a16:creationId xmlns:a16="http://schemas.microsoft.com/office/drawing/2014/main" id="{DA209252-F753-6EC5-C0CA-E0E09BB1C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7" name="Picture 56" descr="A thermometer in a circle&#10;&#10;Description automatically generated">
            <a:extLst>
              <a:ext uri="{FF2B5EF4-FFF2-40B4-BE49-F238E27FC236}">
                <a16:creationId xmlns:a16="http://schemas.microsoft.com/office/drawing/2014/main" id="{76089025-7248-279A-61F5-5A65192FD9B2}"/>
              </a:ext>
            </a:extLst>
          </p:cNvPr>
          <p:cNvPicPr>
            <a:picLocks noChangeAspect="1"/>
          </p:cNvPicPr>
          <p:nvPr/>
        </p:nvPicPr>
        <p:blipFill>
          <a:blip r:embed="rId7"/>
          <a:stretch>
            <a:fillRect/>
          </a:stretch>
        </p:blipFill>
        <p:spPr>
          <a:xfrm>
            <a:off x="2034659" y="11410180"/>
            <a:ext cx="1168635" cy="1062143"/>
          </a:xfrm>
          <a:prstGeom prst="rect">
            <a:avLst/>
          </a:prstGeom>
        </p:spPr>
      </p:pic>
      <p:pic>
        <p:nvPicPr>
          <p:cNvPr id="59" name="Picture 58" descr="A hand holding a plant&#10;&#10;Description automatically generated">
            <a:extLst>
              <a:ext uri="{FF2B5EF4-FFF2-40B4-BE49-F238E27FC236}">
                <a16:creationId xmlns:a16="http://schemas.microsoft.com/office/drawing/2014/main" id="{5619FF15-5F55-399B-56E5-CA7A6AA42A85}"/>
              </a:ext>
            </a:extLst>
          </p:cNvPr>
          <p:cNvPicPr>
            <a:picLocks noChangeAspect="1"/>
          </p:cNvPicPr>
          <p:nvPr/>
        </p:nvPicPr>
        <p:blipFill>
          <a:blip r:embed="rId8"/>
          <a:stretch>
            <a:fillRect/>
          </a:stretch>
        </p:blipFill>
        <p:spPr>
          <a:xfrm>
            <a:off x="5816000" y="11419953"/>
            <a:ext cx="1153835" cy="1062143"/>
          </a:xfrm>
          <a:prstGeom prst="rect">
            <a:avLst/>
          </a:prstGeom>
        </p:spPr>
      </p:pic>
      <p:pic>
        <p:nvPicPr>
          <p:cNvPr id="61" name="Picture 60" descr="A logo with people in the center&#10;&#10;Description automatically generated">
            <a:extLst>
              <a:ext uri="{FF2B5EF4-FFF2-40B4-BE49-F238E27FC236}">
                <a16:creationId xmlns:a16="http://schemas.microsoft.com/office/drawing/2014/main" id="{FC74B86B-EB5C-D8C1-C8C4-78F224BAD22B}"/>
              </a:ext>
            </a:extLst>
          </p:cNvPr>
          <p:cNvPicPr>
            <a:picLocks noChangeAspect="1"/>
          </p:cNvPicPr>
          <p:nvPr/>
        </p:nvPicPr>
        <p:blipFill>
          <a:blip r:embed="rId9"/>
          <a:stretch>
            <a:fillRect/>
          </a:stretch>
        </p:blipFill>
        <p:spPr>
          <a:xfrm>
            <a:off x="7895234" y="11422771"/>
            <a:ext cx="1172672" cy="1062143"/>
          </a:xfrm>
          <a:prstGeom prst="rect">
            <a:avLst/>
          </a:prstGeom>
        </p:spPr>
      </p:pic>
      <p:pic>
        <p:nvPicPr>
          <p:cNvPr id="63" name="Picture 62" descr="A logo for a movie&#10;&#10;Description automatically generated">
            <a:extLst>
              <a:ext uri="{FF2B5EF4-FFF2-40B4-BE49-F238E27FC236}">
                <a16:creationId xmlns:a16="http://schemas.microsoft.com/office/drawing/2014/main" id="{56DE81B2-A837-06D6-95D9-36379844457A}"/>
              </a:ext>
            </a:extLst>
          </p:cNvPr>
          <p:cNvPicPr>
            <a:picLocks noChangeAspect="1"/>
          </p:cNvPicPr>
          <p:nvPr/>
        </p:nvPicPr>
        <p:blipFill>
          <a:blip r:embed="rId10"/>
          <a:stretch>
            <a:fillRect/>
          </a:stretch>
        </p:blipFill>
        <p:spPr>
          <a:xfrm>
            <a:off x="9856513" y="11414361"/>
            <a:ext cx="1216751" cy="1042882"/>
          </a:xfrm>
          <a:prstGeom prst="rect">
            <a:avLst/>
          </a:prstGeom>
        </p:spPr>
      </p:pic>
      <p:pic>
        <p:nvPicPr>
          <p:cNvPr id="65" name="Picture 64" descr="A green circle with black trees and text&#10;&#10;Description automatically generated">
            <a:extLst>
              <a:ext uri="{FF2B5EF4-FFF2-40B4-BE49-F238E27FC236}">
                <a16:creationId xmlns:a16="http://schemas.microsoft.com/office/drawing/2014/main" id="{417DB814-DBAB-11DB-1F6A-59ADE082B41F}"/>
              </a:ext>
            </a:extLst>
          </p:cNvPr>
          <p:cNvPicPr>
            <a:picLocks noChangeAspect="1"/>
          </p:cNvPicPr>
          <p:nvPr/>
        </p:nvPicPr>
        <p:blipFill>
          <a:blip r:embed="rId11"/>
          <a:stretch>
            <a:fillRect/>
          </a:stretch>
        </p:blipFill>
        <p:spPr>
          <a:xfrm>
            <a:off x="3931632" y="11405020"/>
            <a:ext cx="1149374" cy="1062143"/>
          </a:xfrm>
          <a:prstGeom prst="rect">
            <a:avLst/>
          </a:prstGeom>
        </p:spPr>
      </p:pic>
    </p:spTree>
    <p:extLst>
      <p:ext uri="{BB962C8B-B14F-4D97-AF65-F5344CB8AC3E}">
        <p14:creationId xmlns:p14="http://schemas.microsoft.com/office/powerpoint/2010/main" val="3383958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3046988"/>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600" b="1">
                <a:solidFill>
                  <a:srgbClr val="FEFFFE"/>
                </a:solidFill>
                <a:latin typeface="Bahnschrift" panose="020B0502040204020203" pitchFamily="34" charset="0"/>
              </a:rPr>
              <a:t>Film 3</a:t>
            </a:r>
            <a:r>
              <a:rPr kumimoji="0" lang="en-GB" sz="9600" b="1" i="0" u="none" strike="noStrike" kern="1200" cap="none" spc="0" normalizeH="0" baseline="0" noProof="0">
                <a:ln>
                  <a:noFill/>
                </a:ln>
                <a:solidFill>
                  <a:srgbClr val="FEFFFE"/>
                </a:solidFill>
                <a:effectLst/>
                <a:uLnTx/>
                <a:uFillTx/>
                <a:latin typeface="Bahnschrift" panose="020B0502040204020203"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EFFFE"/>
                </a:solidFill>
                <a:effectLst/>
                <a:uLnTx/>
                <a:uFillTx/>
                <a:latin typeface="Bahnschrift" panose="020B0502040204020203" pitchFamily="34" charset="0"/>
                <a:ea typeface="+mn-ea"/>
                <a:cs typeface="+mn-cs"/>
              </a:rPr>
              <a:t>Before</a:t>
            </a:r>
          </a:p>
        </p:txBody>
      </p:sp>
    </p:spTree>
    <p:extLst>
      <p:ext uri="{BB962C8B-B14F-4D97-AF65-F5344CB8AC3E}">
        <p14:creationId xmlns:p14="http://schemas.microsoft.com/office/powerpoint/2010/main" val="337373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0524443-F3BC-50F1-343E-C70009AD91D2}"/>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7404EEA-5EDF-DD20-3F4C-4FCF41065B91}"/>
              </a:ext>
            </a:extLst>
          </p:cNvPr>
          <p:cNvSpPr txBox="1"/>
          <p:nvPr/>
        </p:nvSpPr>
        <p:spPr>
          <a:xfrm>
            <a:off x="505723" y="8107831"/>
            <a:ext cx="11194775" cy="7478970"/>
          </a:xfrm>
          <a:prstGeom prst="rect">
            <a:avLst/>
          </a:prstGeom>
          <a:noFill/>
        </p:spPr>
        <p:txBody>
          <a:bodyPr wrap="square" lIns="91440" tIns="45720" rIns="91440" bIns="45720" rtlCol="0" anchor="t">
            <a:spAutoFit/>
          </a:bodyPr>
          <a:lstStyle/>
          <a:p>
            <a:r>
              <a:rPr lang="en-GB" sz="2000" dirty="0">
                <a:latin typeface="Bahnschrift"/>
              </a:rPr>
              <a:t>Instructions:</a:t>
            </a:r>
          </a:p>
          <a:p>
            <a:pPr marL="457200" indent="-457200">
              <a:buFont typeface="+mj-lt"/>
              <a:buAutoNum type="arabicPeriod"/>
            </a:pPr>
            <a:r>
              <a:rPr lang="en-GB" sz="2000" dirty="0">
                <a:latin typeface="Bahnschrift"/>
              </a:rPr>
              <a:t>Watch ‘</a:t>
            </a:r>
            <a:r>
              <a:rPr lang="en-GB" sz="2000" dirty="0">
                <a:latin typeface="Bahnschrift"/>
                <a:hlinkClick r:id="rId2"/>
              </a:rPr>
              <a:t>Before</a:t>
            </a:r>
            <a:r>
              <a:rPr lang="en-GB" sz="2000" dirty="0">
                <a:latin typeface="Bahnschrift"/>
              </a:rPr>
              <a:t>’ (</a:t>
            </a:r>
            <a:r>
              <a:rPr lang="en-GB" sz="2000" b="1" dirty="0">
                <a:latin typeface="Bahnschrift"/>
              </a:rPr>
              <a:t>7 minutes</a:t>
            </a:r>
            <a:r>
              <a:rPr lang="en-GB" sz="2000" dirty="0">
                <a:latin typeface="Bahnschrift"/>
              </a:rPr>
              <a:t>). Note: This film contains English subtitles – you may need to read these aloud to students.</a:t>
            </a:r>
          </a:p>
          <a:p>
            <a:pPr marL="457200" indent="-457200">
              <a:buFont typeface="+mj-lt"/>
              <a:buAutoNum type="arabicPeriod"/>
            </a:pPr>
            <a:r>
              <a:rPr lang="en-GB" sz="2000" dirty="0">
                <a:latin typeface="Bahnschrift"/>
              </a:rPr>
              <a:t>Discuss with students what the story was about (Deforestation/habitat destruction, tourism, plastic/waste pollution, impacts on indigenous people, effects of internet/social media). Watch the film again to aid discussions (</a:t>
            </a:r>
            <a:r>
              <a:rPr lang="en-GB" sz="2000" b="1" dirty="0">
                <a:latin typeface="Bahnschrift"/>
              </a:rPr>
              <a:t>10 minutes</a:t>
            </a:r>
            <a:r>
              <a:rPr lang="en-GB" sz="2000" dirty="0">
                <a:latin typeface="Bahnschrift"/>
              </a:rPr>
              <a:t>).</a:t>
            </a:r>
          </a:p>
          <a:p>
            <a:pPr marL="457200" indent="-457200">
              <a:buFont typeface="+mj-lt"/>
              <a:buAutoNum type="arabicPeriod"/>
            </a:pPr>
            <a:r>
              <a:rPr lang="en-GB" sz="2000" dirty="0">
                <a:latin typeface="Bahnschrift"/>
              </a:rPr>
              <a:t>In small groups students sort the positive and negative impacts of tourism cards – make sure you define culture before students carry out this activity (</a:t>
            </a:r>
            <a:r>
              <a:rPr lang="en-GB" sz="2000" b="1" dirty="0">
                <a:latin typeface="Bahnschrift"/>
              </a:rPr>
              <a:t>10 minutes</a:t>
            </a:r>
            <a:r>
              <a:rPr lang="en-GB" sz="2000" dirty="0">
                <a:latin typeface="Bahnschrift"/>
              </a:rPr>
              <a:t>). As an extension students could then sort each into the following categories: a) Social Impacts; b) Economic Impacts, and; c) Environmental effects.</a:t>
            </a:r>
          </a:p>
          <a:p>
            <a:pPr marL="457200" indent="-457200">
              <a:buFont typeface="+mj-lt"/>
              <a:buAutoNum type="arabicPeriod"/>
            </a:pPr>
            <a:r>
              <a:rPr lang="en-GB" sz="2000" dirty="0">
                <a:latin typeface="Bahnschrift"/>
              </a:rPr>
              <a:t>Role Play - divide students into 4 groups, assigning each group a role (tourist, local resident, business owner, environmentalist). Each group discusses the impact of tourism from their perspective (use discussion points and card sort to scaffold activity). </a:t>
            </a:r>
            <a:r>
              <a:rPr lang="en-GB" sz="2000" b="1" dirty="0">
                <a:latin typeface="Bahnschrift"/>
              </a:rPr>
              <a:t>15 minutes</a:t>
            </a:r>
            <a:r>
              <a:rPr lang="en-GB" sz="2000" dirty="0">
                <a:latin typeface="Bahnschrift"/>
              </a:rPr>
              <a:t>.</a:t>
            </a:r>
          </a:p>
          <a:p>
            <a:pPr marL="457200" indent="-457200">
              <a:buFont typeface="+mj-lt"/>
              <a:buAutoNum type="arabicPeriod"/>
            </a:pPr>
            <a:r>
              <a:rPr lang="en-GB" sz="2000" dirty="0">
                <a:latin typeface="Bahnschrift"/>
              </a:rPr>
              <a:t>Take one student from each role to form new groups. Give them time to discuss the impacts from their perspectives. Encourage debate, whilst respecting other's opinions (</a:t>
            </a:r>
            <a:r>
              <a:rPr lang="en-GB" sz="2000" b="1" dirty="0">
                <a:latin typeface="Bahnschrift"/>
              </a:rPr>
              <a:t>20 minutes</a:t>
            </a:r>
            <a:r>
              <a:rPr lang="en-GB" sz="2000" dirty="0">
                <a:latin typeface="Bahnschrift"/>
              </a:rPr>
              <a:t>)	</a:t>
            </a:r>
          </a:p>
          <a:p>
            <a:pPr marL="457200" indent="-457200">
              <a:buFont typeface="+mj-lt"/>
              <a:buAutoNum type="arabicPeriod"/>
            </a:pPr>
            <a:r>
              <a:rPr lang="en-GB" sz="2000" dirty="0">
                <a:latin typeface="Bahnschrift"/>
              </a:rPr>
              <a:t>Follow-up suggestions (allow additional time for these):</a:t>
            </a:r>
          </a:p>
          <a:p>
            <a:pPr marL="914400" lvl="1" indent="-457200">
              <a:buFont typeface="Arial" panose="020B0604020202020204" pitchFamily="34" charset="0"/>
              <a:buChar char="•"/>
            </a:pPr>
            <a:r>
              <a:rPr lang="en-GB" sz="2000" dirty="0">
                <a:latin typeface="Bahnschrift"/>
              </a:rPr>
              <a:t>Students create an informative poster highlighting the positive and negative impacts of tourism on coastal towns.</a:t>
            </a:r>
          </a:p>
          <a:p>
            <a:pPr marL="914400" lvl="1" indent="-457200">
              <a:buFont typeface="Arial" panose="020B0604020202020204" pitchFamily="34" charset="0"/>
              <a:buChar char="•"/>
            </a:pPr>
            <a:r>
              <a:rPr lang="en-GB" sz="2000" dirty="0">
                <a:latin typeface="Bahnschrift"/>
              </a:rPr>
              <a:t>Students write short stories/poems including the impacts discussed during the role play.</a:t>
            </a:r>
          </a:p>
          <a:p>
            <a:pPr marL="914400" lvl="1" indent="-457200">
              <a:buFont typeface="Arial" panose="020B0604020202020204" pitchFamily="34" charset="0"/>
              <a:buChar char="•"/>
            </a:pPr>
            <a:r>
              <a:rPr lang="en-GB" sz="2000" dirty="0">
                <a:latin typeface="Bahnschrift"/>
              </a:rPr>
              <a:t>Write a persuasive letter to your local MP, either for or against the development of a new tourist attraction in your town. You could send these off and ask for a response. </a:t>
            </a:r>
          </a:p>
          <a:p>
            <a:r>
              <a:rPr lang="en-GB" sz="2000" b="1" u="sng" dirty="0">
                <a:latin typeface="Bahnschrift"/>
              </a:rPr>
              <a:t>Extra-curricular activity</a:t>
            </a:r>
            <a:r>
              <a:rPr lang="en-GB" sz="2000" dirty="0">
                <a:latin typeface="Bahnschrift"/>
              </a:rPr>
              <a:t> – encourage students to share their passion for all things climate related by creating an entry for the Earth Stories Film Festival! More information, including terms and conditions, can be found here: </a:t>
            </a:r>
            <a:r>
              <a:rPr lang="en-GB" sz="2000" dirty="0">
                <a:ea typeface="+mn-lt"/>
                <a:cs typeface="+mn-lt"/>
                <a:hlinkClick r:id="rId3"/>
              </a:rPr>
              <a:t>Earth Stories - Keele University</a:t>
            </a:r>
            <a:r>
              <a:rPr lang="en-GB" sz="2000" dirty="0">
                <a:latin typeface="Bahnschrift"/>
              </a:rPr>
              <a:t> </a:t>
            </a:r>
            <a:endParaRPr lang="en-GB" sz="2000" dirty="0">
              <a:latin typeface="Bahnschrift" panose="020B0502040204020203" pitchFamily="34" charset="0"/>
            </a:endParaRPr>
          </a:p>
        </p:txBody>
      </p:sp>
      <p:graphicFrame>
        <p:nvGraphicFramePr>
          <p:cNvPr id="2" name="Table 1">
            <a:extLst>
              <a:ext uri="{FF2B5EF4-FFF2-40B4-BE49-F238E27FC236}">
                <a16:creationId xmlns:a16="http://schemas.microsoft.com/office/drawing/2014/main" id="{558AA47A-3904-DBB5-9356-22CEB5589985}"/>
              </a:ext>
            </a:extLst>
          </p:cNvPr>
          <p:cNvGraphicFramePr>
            <a:graphicFrameLocks noGrp="1"/>
          </p:cNvGraphicFramePr>
          <p:nvPr>
            <p:extLst>
              <p:ext uri="{D42A27DB-BD31-4B8C-83A1-F6EECF244321}">
                <p14:modId xmlns:p14="http://schemas.microsoft.com/office/powerpoint/2010/main" val="302107468"/>
              </p:ext>
            </p:extLst>
          </p:nvPr>
        </p:nvGraphicFramePr>
        <p:xfrm>
          <a:off x="604194" y="2542456"/>
          <a:ext cx="10881846" cy="560832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399818">
                <a:tc>
                  <a:txBody>
                    <a:bodyPr/>
                    <a:lstStyle/>
                    <a:p>
                      <a:r>
                        <a:rPr lang="en-GB" sz="1400">
                          <a:latin typeface="Bahnschrift"/>
                        </a:rPr>
                        <a:t>English National Curriculum Links</a:t>
                      </a:r>
                    </a:p>
                  </a:txBody>
                  <a:tcPr/>
                </a:tc>
                <a:tc>
                  <a:txBody>
                    <a:bodyPr/>
                    <a:lstStyle/>
                    <a:p>
                      <a:r>
                        <a:rPr lang="en-GB" sz="1400">
                          <a:latin typeface="Bahnschrift"/>
                        </a:rPr>
                        <a:t>KS1 Geography</a:t>
                      </a:r>
                    </a:p>
                    <a:p>
                      <a:r>
                        <a:rPr lang="en-GB" sz="1400">
                          <a:latin typeface="Bahnschrift"/>
                        </a:rPr>
                        <a:t>Understand geographical similarities and differences through studying the human and physical geography of a small area of the United Kingdom, and of a small area in a contrasting non-European country.</a:t>
                      </a:r>
                    </a:p>
                    <a:p>
                      <a:r>
                        <a:rPr lang="en-GB" sz="1400">
                          <a:latin typeface="Bahnschrift"/>
                        </a:rPr>
                        <a:t>Use basic geographical vocabulary to refer to: </a:t>
                      </a:r>
                    </a:p>
                    <a:p>
                      <a:pPr marL="285750" indent="-285750">
                        <a:buFont typeface="Arial" panose="020B0604020202020204" pitchFamily="34" charset="0"/>
                        <a:buChar char="•"/>
                      </a:pPr>
                      <a:r>
                        <a:rPr lang="en-GB" sz="1400">
                          <a:latin typeface="Bahnschrift"/>
                        </a:rPr>
                        <a:t>key physical features, including beach, cliff, coast, forest, hill, mountain, sea, ocean, river, soil, valley, vegetation, season and weather,</a:t>
                      </a:r>
                    </a:p>
                    <a:p>
                      <a:pPr marL="285750" indent="-285750">
                        <a:buFont typeface="Arial" panose="020B0604020202020204" pitchFamily="34" charset="0"/>
                        <a:buChar char="•"/>
                      </a:pPr>
                      <a:r>
                        <a:rPr lang="en-GB" sz="1400">
                          <a:latin typeface="Bahnschrift"/>
                        </a:rPr>
                        <a:t>key human features, including city, town, village, factory, farm, house, office, port, harbour and shop.</a:t>
                      </a:r>
                    </a:p>
                    <a:p>
                      <a:endParaRPr lang="en-GB" sz="1400" b="1">
                        <a:latin typeface="Bahnschrift" panose="020B0502040204020203" pitchFamily="34" charset="0"/>
                      </a:endParaRPr>
                    </a:p>
                    <a:p>
                      <a:r>
                        <a:rPr lang="en-GB" sz="1400" b="1">
                          <a:latin typeface="Bahnschrift"/>
                        </a:rPr>
                        <a:t>Whilst the current curriculum doesn’t explicitly mention climate related themes, teachers can integrate related content through cross-curricular approaches.</a:t>
                      </a:r>
                    </a:p>
                  </a:txBody>
                  <a:tcPr/>
                </a:tc>
                <a:tc>
                  <a:txBody>
                    <a:bodyPr/>
                    <a:lstStyle/>
                    <a:p>
                      <a:r>
                        <a:rPr lang="en-GB" sz="1400">
                          <a:latin typeface="Bahnschrift"/>
                        </a:rPr>
                        <a:t>KS2 Geography</a:t>
                      </a:r>
                    </a:p>
                    <a:p>
                      <a:r>
                        <a:rPr lang="en-GB" sz="1400" b="0">
                          <a:latin typeface="Bahnschrift"/>
                        </a:rPr>
                        <a:t>Describe and understand key aspects of human geography, including types of settlement and land use, economic activity including trade links, and the distribution of natural resources including energy, food, minerals and water.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1">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a:latin typeface="Bahnschrift"/>
                        </a:rPr>
                        <a:t>KS1: positive, negative, impact, tourism, pollution.</a:t>
                      </a:r>
                    </a:p>
                  </a:txBody>
                  <a:tcPr>
                    <a:lnB w="12700" cap="flat" cmpd="sng" algn="ctr">
                      <a:solidFill>
                        <a:schemeClr val="tx1"/>
                      </a:solidFill>
                      <a:prstDash val="solid"/>
                      <a:round/>
                      <a:headEnd type="none" w="med" len="med"/>
                      <a:tailEnd type="none" w="med" len="med"/>
                    </a:lnB>
                  </a:tcPr>
                </a:tc>
                <a:tc>
                  <a:txBody>
                    <a:bodyPr/>
                    <a:lstStyle/>
                    <a:p>
                      <a:r>
                        <a:rPr lang="en-GB" sz="1400">
                          <a:latin typeface="Bahnschrift"/>
                        </a:rPr>
                        <a:t>KS2: social, economic, environmental, tourism, pollution, indigenous, deforestation, impact, positive, negative, culture.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a:latin typeface="Bahnschrift"/>
                        </a:rPr>
                        <a:t>Access to books/internet,</a:t>
                      </a:r>
                    </a:p>
                    <a:p>
                      <a:pPr marL="213995" indent="-213995">
                        <a:buFont typeface="Arial" panose="020B0604020202020204" pitchFamily="34" charset="0"/>
                        <a:buChar char="•"/>
                      </a:pPr>
                      <a:r>
                        <a:rPr lang="en-GB" sz="1400">
                          <a:latin typeface="Bahnschrift"/>
                        </a:rPr>
                        <a:t>Impacts of tourism card sort (you may need to define some of these words before carrying out the activity) &amp; answers,</a:t>
                      </a:r>
                    </a:p>
                    <a:p>
                      <a:pPr marL="213995" indent="-213995">
                        <a:buFont typeface="Arial" panose="020B0604020202020204" pitchFamily="34" charset="0"/>
                        <a:buChar char="•"/>
                      </a:pPr>
                      <a:r>
                        <a:rPr lang="en-GB" sz="1400">
                          <a:latin typeface="Bahnschrift"/>
                        </a:rPr>
                        <a:t>Role play discussion point cards.</a:t>
                      </a:r>
                    </a:p>
                    <a:p>
                      <a:pPr marL="214313" indent="-214313">
                        <a:buFont typeface="Arial" panose="020B0604020202020204" pitchFamily="34" charset="0"/>
                        <a:buChar char="•"/>
                      </a:pPr>
                      <a:endParaRPr lang="en-GB" sz="1400">
                        <a:latin typeface="Bahnschrif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sng">
                          <a:latin typeface="Bahnschrift"/>
                        </a:rPr>
                        <a:t>Careers Links: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a:latin typeface="Bahnschrift"/>
                        </a:rPr>
                        <a:t>Environmental consultants advise their clients on environmental issues to reduce environmental damage.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a:latin typeface="Bahnschrift"/>
                        </a:rPr>
                        <a:t>Ecotourism Guide: These guides educate tourists about local ecosystems, wildlife, and conservation efforts. They play a crucial role in promoting sustainable travel and minimising negative impacts.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5" name="Picture 2" descr="Image result for earth stories film festival">
            <a:extLst>
              <a:ext uri="{FF2B5EF4-FFF2-40B4-BE49-F238E27FC236}">
                <a16:creationId xmlns:a16="http://schemas.microsoft.com/office/drawing/2014/main" id="{A915459D-3714-5268-5BD6-00279C0A5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a:extLst>
              <a:ext uri="{FF2B5EF4-FFF2-40B4-BE49-F238E27FC236}">
                <a16:creationId xmlns:a16="http://schemas.microsoft.com/office/drawing/2014/main" id="{568F6EAF-3381-6D0C-504B-08F2C6F9D510}"/>
              </a:ext>
            </a:extLst>
          </p:cNvPr>
          <p:cNvPicPr>
            <a:picLocks noChangeAspect="1"/>
          </p:cNvPicPr>
          <p:nvPr/>
        </p:nvPicPr>
        <p:blipFill>
          <a:blip r:embed="rId5"/>
          <a:stretch>
            <a:fillRect/>
          </a:stretch>
        </p:blipFill>
        <p:spPr>
          <a:xfrm>
            <a:off x="10718713" y="534589"/>
            <a:ext cx="994205" cy="900000"/>
          </a:xfrm>
          <a:prstGeom prst="rect">
            <a:avLst/>
          </a:prstGeom>
        </p:spPr>
      </p:pic>
      <p:sp>
        <p:nvSpPr>
          <p:cNvPr id="14" name="Title 3">
            <a:extLst>
              <a:ext uri="{FF2B5EF4-FFF2-40B4-BE49-F238E27FC236}">
                <a16:creationId xmlns:a16="http://schemas.microsoft.com/office/drawing/2014/main" id="{9C724C74-44A6-B5E0-25CD-2D230CB5AE98}"/>
              </a:ext>
            </a:extLst>
          </p:cNvPr>
          <p:cNvSpPr txBox="1">
            <a:spLocks/>
          </p:cNvSpPr>
          <p:nvPr/>
        </p:nvSpPr>
        <p:spPr>
          <a:xfrm>
            <a:off x="616226" y="295447"/>
            <a:ext cx="10881846" cy="247079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a:latin typeface="Bahnschrift" panose="020B0502040204020203" pitchFamily="34" charset="0"/>
              </a:rPr>
              <a:t>        Lesson Plan</a:t>
            </a:r>
            <a:br>
              <a:rPr lang="en-GB">
                <a:latin typeface="Bahnschrift" panose="020B0502040204020203" pitchFamily="34" charset="0"/>
              </a:rPr>
            </a:br>
            <a:r>
              <a:rPr lang="en-GB" sz="2800">
                <a:latin typeface="Bahnschrift" panose="020B0502040204020203" pitchFamily="34" charset="0"/>
              </a:rPr>
              <a:t>                 Activity time: 60 minutes </a:t>
            </a:r>
            <a:r>
              <a:rPr lang="en-GB" sz="1800">
                <a:latin typeface="Bahnschrift" panose="020B0502040204020203" pitchFamily="34" charset="0"/>
              </a:rPr>
              <a:t>(allow additional time for follow-up activities)</a:t>
            </a:r>
            <a:br>
              <a:rPr lang="en-GB" sz="2800">
                <a:latin typeface="Bahnschrift" panose="020B0502040204020203" pitchFamily="34" charset="0"/>
              </a:rPr>
            </a:br>
            <a:br>
              <a:rPr lang="en-GB" sz="1600">
                <a:latin typeface="Bahnschrift" panose="020B0502040204020203" pitchFamily="34" charset="0"/>
              </a:rPr>
            </a:br>
            <a:r>
              <a:rPr lang="en-GB" sz="2025">
                <a:latin typeface="Bahnschrift" panose="020B0502040204020203" pitchFamily="34" charset="0"/>
              </a:rPr>
              <a:t>This activity is designed to get students thinking about the social, economic and environmental impacts of human activity (tourism).</a:t>
            </a:r>
            <a:endParaRPr lang="en-GB">
              <a:latin typeface="Bahnschrift" panose="020B0502040204020203" pitchFamily="34" charset="0"/>
            </a:endParaRPr>
          </a:p>
        </p:txBody>
      </p:sp>
      <p:pic>
        <p:nvPicPr>
          <p:cNvPr id="4" name="Picture 3">
            <a:extLst>
              <a:ext uri="{FF2B5EF4-FFF2-40B4-BE49-F238E27FC236}">
                <a16:creationId xmlns:a16="http://schemas.microsoft.com/office/drawing/2014/main" id="{F845D9A1-DAD8-2DA0-8B15-4FAFA3FF6B6C}"/>
              </a:ext>
            </a:extLst>
          </p:cNvPr>
          <p:cNvPicPr>
            <a:picLocks noChangeAspect="1"/>
          </p:cNvPicPr>
          <p:nvPr/>
        </p:nvPicPr>
        <p:blipFill>
          <a:blip r:embed="rId6"/>
          <a:stretch>
            <a:fillRect/>
          </a:stretch>
        </p:blipFill>
        <p:spPr>
          <a:xfrm>
            <a:off x="9726190" y="534589"/>
            <a:ext cx="992523" cy="900000"/>
          </a:xfrm>
          <a:prstGeom prst="rect">
            <a:avLst/>
          </a:prstGeom>
        </p:spPr>
      </p:pic>
    </p:spTree>
    <p:extLst>
      <p:ext uri="{BB962C8B-B14F-4D97-AF65-F5344CB8AC3E}">
        <p14:creationId xmlns:p14="http://schemas.microsoft.com/office/powerpoint/2010/main" val="242842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8A143-5BDE-C37D-EF5E-01969B76B39B}"/>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0BEDBBC-4781-9A37-38C0-90B19DF8DADF}"/>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598795A-C41F-5811-7691-8DB0946C36B3}"/>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D907EEF8-DC44-6F4F-D423-F94CDB53E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1E2B79C9-7B8A-1F56-E7A8-6F642EA07DC6}"/>
              </a:ext>
            </a:extLst>
          </p:cNvPr>
          <p:cNvSpPr txBox="1"/>
          <p:nvPr/>
        </p:nvSpPr>
        <p:spPr>
          <a:xfrm>
            <a:off x="610801" y="2564444"/>
            <a:ext cx="10970398" cy="2857192"/>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a:t>
            </a:r>
            <a:r>
              <a:rPr lang="en-GB" i="0" dirty="0">
                <a:solidFill>
                  <a:srgbClr val="424242"/>
                </a:solidFill>
                <a:effectLst/>
                <a:latin typeface="Bahnschrift" panose="020B0502040204020203" pitchFamily="34" charset="0"/>
              </a:rPr>
              <a:t>Before</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Theme: Tourism, </a:t>
            </a:r>
            <a:r>
              <a:rPr lang="en-GB" i="0" dirty="0">
                <a:solidFill>
                  <a:srgbClr val="424242"/>
                </a:solidFill>
                <a:effectLst/>
                <a:latin typeface="Bahnschrift" panose="020B0502040204020203" pitchFamily="34" charset="0"/>
              </a:rPr>
              <a:t>deforestation, indigenous communities, environmental and social impacts</a:t>
            </a: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Analysing tourism impacts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Role-playing different perspectives</a:t>
            </a:r>
          </a:p>
          <a:p>
            <a:pPr marL="742950" lvl="1" indent="-285750">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Creating persuasive writing and posters</a:t>
            </a:r>
          </a:p>
          <a:p>
            <a:pPr algn="l">
              <a:spcBef>
                <a:spcPts val="600"/>
              </a:spcBef>
              <a:spcAft>
                <a:spcPts val="300"/>
              </a:spcAft>
              <a:buNone/>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AAABEA1C-A798-F8DD-DE80-4329D2C29045}"/>
              </a:ext>
            </a:extLst>
          </p:cNvPr>
          <p:cNvGraphicFramePr>
            <a:graphicFrameLocks noGrp="1"/>
          </p:cNvGraphicFramePr>
          <p:nvPr>
            <p:extLst>
              <p:ext uri="{D42A27DB-BD31-4B8C-83A1-F6EECF244321}">
                <p14:modId xmlns:p14="http://schemas.microsoft.com/office/powerpoint/2010/main" val="2196806749"/>
              </p:ext>
            </p:extLst>
          </p:nvPr>
        </p:nvGraphicFramePr>
        <p:xfrm>
          <a:off x="774224" y="4975000"/>
          <a:ext cx="10617676" cy="7772400"/>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b="1" dirty="0">
                        <a:latin typeface="Bahnschrift" panose="020B0502040204020203" pitchFamily="34" charset="0"/>
                      </a:endParaRPr>
                    </a:p>
                    <a:p>
                      <a:endParaRPr lang="en-GB" sz="1800" b="1" dirty="0">
                        <a:latin typeface="Bahnschrift" panose="020B0502040204020203" pitchFamily="34" charset="0"/>
                      </a:endParaRPr>
                    </a:p>
                    <a:p>
                      <a:r>
                        <a:rPr lang="en-GB" sz="1800" b="1" dirty="0">
                          <a:latin typeface="Bahnschrift" panose="020B0502040204020203" pitchFamily="34" charset="0"/>
                        </a:rPr>
                        <a:t>Sustainable Cities and Communities – </a:t>
                      </a:r>
                      <a:r>
                        <a:rPr lang="en-GB" sz="1800" b="0" dirty="0">
                          <a:latin typeface="Bahnschrift" panose="020B0502040204020203" pitchFamily="34" charset="0"/>
                        </a:rPr>
                        <a:t>Encourages sustainable tourism and community resilience.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b="1"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b="1"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Climate Action </a:t>
                      </a:r>
                      <a:r>
                        <a:rPr lang="en-GB" sz="1800" dirty="0">
                          <a:latin typeface="Bahnschrift" panose="020B0502040204020203" pitchFamily="34" charset="0"/>
                        </a:rPr>
                        <a:t>– Discusses the environmental consequences of urbanisation and tourism.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219310"/>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b="1" i="0" kern="1200" dirty="0">
                        <a:solidFill>
                          <a:schemeClr val="tx1"/>
                        </a:solidFill>
                        <a:effectLst/>
                        <a:latin typeface="Bahnschrift" panose="020B0502040204020203"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b="1" i="0" kern="1200" dirty="0">
                        <a:solidFill>
                          <a:schemeClr val="tx1"/>
                        </a:solidFill>
                        <a:effectLst/>
                        <a:latin typeface="Bahnschrift" panose="020B0502040204020203"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i="0" kern="1200" dirty="0">
                          <a:solidFill>
                            <a:schemeClr val="tx1"/>
                          </a:solidFill>
                          <a:effectLst/>
                          <a:latin typeface="Bahnschrift" panose="020B0502040204020203" pitchFamily="34" charset="0"/>
                          <a:ea typeface="+mn-ea"/>
                          <a:cs typeface="+mn-cs"/>
                        </a:rPr>
                        <a:t>Life on Land</a:t>
                      </a:r>
                      <a:r>
                        <a:rPr lang="en-GB" sz="1800" b="0" i="0" kern="1200" dirty="0">
                          <a:solidFill>
                            <a:schemeClr val="tx1"/>
                          </a:solidFill>
                          <a:effectLst/>
                          <a:latin typeface="Bahnschrift" panose="020B0502040204020203" pitchFamily="34" charset="0"/>
                          <a:ea typeface="+mn-ea"/>
                          <a:cs typeface="+mn-cs"/>
                        </a:rPr>
                        <a:t> – Focuses on deforestation and habitat loss.</a:t>
                      </a: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b="1" dirty="0">
                        <a:latin typeface="Bahnschrift" panose="020B0502040204020203" pitchFamily="34" charset="0"/>
                      </a:endParaRPr>
                    </a:p>
                    <a:p>
                      <a:r>
                        <a:rPr lang="en-GB" sz="1800" b="1" dirty="0">
                          <a:latin typeface="Bahnschrift" panose="020B0502040204020203" pitchFamily="34" charset="0"/>
                        </a:rPr>
                        <a:t>Reduced Inequalities </a:t>
                      </a:r>
                      <a:r>
                        <a:rPr lang="en-GB" sz="1800" dirty="0">
                          <a:latin typeface="Bahnschrift" panose="020B0502040204020203" pitchFamily="34" charset="0"/>
                        </a:rPr>
                        <a:t>– Highlights the impact of tourism on indigenous communities.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6315002"/>
                  </a:ext>
                </a:extLst>
              </a:tr>
              <a:tr h="508029">
                <a:tc>
                  <a:txBody>
                    <a:bodyPr/>
                    <a:lstStyle/>
                    <a:p>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kern="1200" dirty="0">
                          <a:solidFill>
                            <a:schemeClr val="tx1"/>
                          </a:solidFill>
                          <a:effectLst/>
                          <a:latin typeface="Bahnschrift" panose="020B0502040204020203" pitchFamily="34" charset="0"/>
                          <a:ea typeface="+mn-ea"/>
                          <a:cs typeface="+mn-cs"/>
                        </a:rPr>
                        <a:t>Quality Education</a:t>
                      </a:r>
                      <a:r>
                        <a:rPr lang="en-GB" sz="1800" b="0" i="0" kern="1200" dirty="0">
                          <a:solidFill>
                            <a:schemeClr val="tx1"/>
                          </a:solidFill>
                          <a:effectLst/>
                          <a:latin typeface="Bahnschrift" panose="020B0502040204020203" pitchFamily="34" charset="0"/>
                          <a:ea typeface="+mn-ea"/>
                          <a:cs typeface="+mn-cs"/>
                        </a:rPr>
                        <a:t> – Promotes critical thinking and civic engagement.</a:t>
                      </a: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5A0618E5-1E5E-4299-C63A-C471BF0E273C}"/>
              </a:ext>
            </a:extLst>
          </p:cNvPr>
          <p:cNvPicPr>
            <a:picLocks noChangeAspect="1"/>
          </p:cNvPicPr>
          <p:nvPr/>
        </p:nvPicPr>
        <p:blipFill>
          <a:blip r:embed="rId3"/>
          <a:stretch>
            <a:fillRect/>
          </a:stretch>
        </p:blipFill>
        <p:spPr>
          <a:xfrm>
            <a:off x="1673874" y="7072024"/>
            <a:ext cx="1153545" cy="1153545"/>
          </a:xfrm>
          <a:prstGeom prst="rect">
            <a:avLst/>
          </a:prstGeom>
        </p:spPr>
      </p:pic>
      <p:pic>
        <p:nvPicPr>
          <p:cNvPr id="14" name="Picture 13">
            <a:extLst>
              <a:ext uri="{FF2B5EF4-FFF2-40B4-BE49-F238E27FC236}">
                <a16:creationId xmlns:a16="http://schemas.microsoft.com/office/drawing/2014/main" id="{FE6F5652-4585-8B77-7951-D8BB2F0202AD}"/>
              </a:ext>
            </a:extLst>
          </p:cNvPr>
          <p:cNvPicPr>
            <a:picLocks noChangeAspect="1"/>
          </p:cNvPicPr>
          <p:nvPr/>
        </p:nvPicPr>
        <p:blipFill>
          <a:blip r:embed="rId4"/>
          <a:srcRect l="26242" r="26042"/>
          <a:stretch>
            <a:fillRect/>
          </a:stretch>
        </p:blipFill>
        <p:spPr>
          <a:xfrm>
            <a:off x="1673874" y="11251973"/>
            <a:ext cx="1153545" cy="1158377"/>
          </a:xfrm>
          <a:prstGeom prst="rect">
            <a:avLst/>
          </a:prstGeom>
        </p:spPr>
      </p:pic>
      <p:sp>
        <p:nvSpPr>
          <p:cNvPr id="16" name="TextBox 15">
            <a:extLst>
              <a:ext uri="{FF2B5EF4-FFF2-40B4-BE49-F238E27FC236}">
                <a16:creationId xmlns:a16="http://schemas.microsoft.com/office/drawing/2014/main" id="{D14DE587-366D-EA48-2064-8B2EC57BFE6B}"/>
              </a:ext>
            </a:extLst>
          </p:cNvPr>
          <p:cNvSpPr txBox="1"/>
          <p:nvPr/>
        </p:nvSpPr>
        <p:spPr>
          <a:xfrm>
            <a:off x="610801" y="12585346"/>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197BA987-5184-6C80-642B-802050E268FD}"/>
              </a:ext>
            </a:extLst>
          </p:cNvPr>
          <p:cNvGraphicFramePr>
            <a:graphicFrameLocks noGrp="1"/>
          </p:cNvGraphicFramePr>
          <p:nvPr>
            <p:extLst>
              <p:ext uri="{D42A27DB-BD31-4B8C-83A1-F6EECF244321}">
                <p14:modId xmlns:p14="http://schemas.microsoft.com/office/powerpoint/2010/main" val="3136041886"/>
              </p:ext>
            </p:extLst>
          </p:nvPr>
        </p:nvGraphicFramePr>
        <p:xfrm>
          <a:off x="692512" y="13203328"/>
          <a:ext cx="10617675" cy="256032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dirty="0">
                          <a:latin typeface="Bahnschrift" panose="020B0502040204020203" pitchFamily="34" charset="0"/>
                        </a:rPr>
                        <a:t>Systems Thinking</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examine the interconnected social, economic, and environmental impacts of tourism.</a:t>
                      </a:r>
                    </a:p>
                  </a:txBody>
                  <a:tcPr/>
                </a:tc>
                <a:extLst>
                  <a:ext uri="{0D108BD9-81ED-4DB2-BD59-A6C34878D82A}">
                    <a16:rowId xmlns:a16="http://schemas.microsoft.com/office/drawing/2014/main" val="336095710"/>
                  </a:ext>
                </a:extLst>
              </a:tr>
              <a:tr h="370840">
                <a:tc>
                  <a:txBody>
                    <a:bodyPr/>
                    <a:lstStyle/>
                    <a:p>
                      <a:r>
                        <a:rPr lang="en-GB" sz="1800" dirty="0">
                          <a:latin typeface="Bahnschrift" panose="020B0502040204020203" pitchFamily="34" charset="0"/>
                        </a:rPr>
                        <a:t>Critical Thinking</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Role-play and card sorting activities encourage analysis of multiple perspectives and consequences.</a:t>
                      </a:r>
                    </a:p>
                  </a:txBody>
                  <a:tcPr/>
                </a:tc>
                <a:extLst>
                  <a:ext uri="{0D108BD9-81ED-4DB2-BD59-A6C34878D82A}">
                    <a16:rowId xmlns:a16="http://schemas.microsoft.com/office/drawing/2014/main" val="2601379724"/>
                  </a:ext>
                </a:extLst>
              </a:tr>
              <a:tr h="370840">
                <a:tc>
                  <a:txBody>
                    <a:bodyPr/>
                    <a:lstStyle/>
                    <a:p>
                      <a:r>
                        <a:rPr lang="en-GB" sz="1800" dirty="0">
                          <a:latin typeface="Bahnschrift" panose="020B0502040204020203" pitchFamily="34" charset="0"/>
                        </a:rPr>
                        <a:t>Self-Awareness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reflect on their own values and the impact of tourism on communities and ecosystems.</a:t>
                      </a:r>
                    </a:p>
                  </a:txBody>
                  <a:tcPr/>
                </a:tc>
                <a:extLst>
                  <a:ext uri="{0D108BD9-81ED-4DB2-BD59-A6C34878D82A}">
                    <a16:rowId xmlns:a16="http://schemas.microsoft.com/office/drawing/2014/main" val="632302948"/>
                  </a:ext>
                </a:extLst>
              </a:tr>
              <a:tr h="370840">
                <a:tc>
                  <a:txBody>
                    <a:bodyPr/>
                    <a:lstStyle/>
                    <a:p>
                      <a:r>
                        <a:rPr lang="en-GB" sz="1800" dirty="0">
                          <a:latin typeface="Bahnschrift" panose="020B0502040204020203" pitchFamily="34" charset="0"/>
                        </a:rPr>
                        <a:t>Collaboration</a:t>
                      </a:r>
                    </a:p>
                  </a:txBody>
                  <a:tcPr/>
                </a:tc>
                <a:tc>
                  <a:txBody>
                    <a:bodyPr/>
                    <a:lstStyle/>
                    <a:p>
                      <a:r>
                        <a:rPr lang="en-GB" sz="1800" dirty="0">
                          <a:latin typeface="Bahnschrift" panose="020B0502040204020203" pitchFamily="34" charset="0"/>
                        </a:rPr>
                        <a:t>Group discussions and debates foster empathy, negotiation, and collective decision-making.</a:t>
                      </a:r>
                    </a:p>
                  </a:txBody>
                  <a:tcPr/>
                </a:tc>
                <a:extLst>
                  <a:ext uri="{0D108BD9-81ED-4DB2-BD59-A6C34878D82A}">
                    <a16:rowId xmlns:a16="http://schemas.microsoft.com/office/drawing/2014/main" val="474305089"/>
                  </a:ext>
                </a:extLst>
              </a:tr>
            </a:tbl>
          </a:graphicData>
        </a:graphic>
      </p:graphicFrame>
      <p:pic>
        <p:nvPicPr>
          <p:cNvPr id="3074" name="Picture 2" descr="Sustainable cities and communities – A Rounder Sense of Purpose">
            <a:extLst>
              <a:ext uri="{FF2B5EF4-FFF2-40B4-BE49-F238E27FC236}">
                <a16:creationId xmlns:a16="http://schemas.microsoft.com/office/drawing/2014/main" id="{DE799B11-3381-18DD-F972-8FA0B949B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875" y="5654468"/>
            <a:ext cx="1153545" cy="11535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Sustainable Development Goal 15: Life on Land">
            <a:extLst>
              <a:ext uri="{FF2B5EF4-FFF2-40B4-BE49-F238E27FC236}">
                <a16:creationId xmlns:a16="http://schemas.microsoft.com/office/drawing/2014/main" id="{96271062-58CC-0A86-A516-AE791254CF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874" y="8484067"/>
            <a:ext cx="1153545" cy="11535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DG10 Reduced inequalities - Appropedia, the sustainability wiki">
            <a:extLst>
              <a:ext uri="{FF2B5EF4-FFF2-40B4-BE49-F238E27FC236}">
                <a16:creationId xmlns:a16="http://schemas.microsoft.com/office/drawing/2014/main" id="{B6BD6B8E-01E9-BCA0-68E1-7F358F307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874" y="9863488"/>
            <a:ext cx="1153545" cy="11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66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377C-E46B-6382-4807-826477FFDD4B}"/>
              </a:ext>
            </a:extLst>
          </p:cNvPr>
          <p:cNvSpPr>
            <a:spLocks noGrp="1"/>
          </p:cNvSpPr>
          <p:nvPr>
            <p:ph type="title"/>
          </p:nvPr>
        </p:nvSpPr>
        <p:spPr/>
        <p:txBody>
          <a:bodyPr/>
          <a:lstStyle/>
          <a:p>
            <a:r>
              <a:rPr lang="en-GB"/>
              <a:t>Card Sort</a:t>
            </a:r>
          </a:p>
        </p:txBody>
      </p:sp>
      <p:sp>
        <p:nvSpPr>
          <p:cNvPr id="5" name="Rectangle: Rounded Corners 4">
            <a:extLst>
              <a:ext uri="{FF2B5EF4-FFF2-40B4-BE49-F238E27FC236}">
                <a16:creationId xmlns:a16="http://schemas.microsoft.com/office/drawing/2014/main" id="{5524A59E-C3AD-7DD2-0809-E9B7FA70A475}"/>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mage result for earth stories film festival">
            <a:extLst>
              <a:ext uri="{FF2B5EF4-FFF2-40B4-BE49-F238E27FC236}">
                <a16:creationId xmlns:a16="http://schemas.microsoft.com/office/drawing/2014/main" id="{4B50F5A3-0288-31D7-2AF7-25E3E3C5A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4CD920EF-F713-FA3C-0251-E6FFEE3DFEBA}"/>
              </a:ext>
            </a:extLst>
          </p:cNvPr>
          <p:cNvSpPr txBox="1"/>
          <p:nvPr/>
        </p:nvSpPr>
        <p:spPr>
          <a:xfrm>
            <a:off x="406399" y="406401"/>
            <a:ext cx="11379201" cy="995209"/>
          </a:xfrm>
          <a:prstGeom prst="rect">
            <a:avLst/>
          </a:prstGeom>
          <a:noFill/>
        </p:spPr>
        <p:txBody>
          <a:bodyPr wrap="square" rtlCol="0">
            <a:spAutoFit/>
          </a:bodyPr>
          <a:lstStyle/>
          <a:p>
            <a:r>
              <a:rPr lang="en-GB" sz="5867">
                <a:latin typeface="Bahnschrift" panose="020B0502040204020203" pitchFamily="34" charset="0"/>
                <a:ea typeface="+mj-ea"/>
                <a:cs typeface="+mj-cs"/>
              </a:rPr>
              <a:t>Card Sort </a:t>
            </a:r>
            <a:r>
              <a:rPr lang="en-GB" sz="3200">
                <a:latin typeface="Bahnschrift" panose="020B0502040204020203" pitchFamily="34" charset="0"/>
                <a:ea typeface="+mj-ea"/>
                <a:cs typeface="+mj-cs"/>
              </a:rPr>
              <a:t>(print onto card &amp; cut up)</a:t>
            </a:r>
            <a:endParaRPr lang="en-GB" sz="5867">
              <a:latin typeface="Bahnschrift" panose="020B0502040204020203" pitchFamily="34" charset="0"/>
              <a:ea typeface="+mj-ea"/>
              <a:cs typeface="+mj-cs"/>
            </a:endParaRPr>
          </a:p>
        </p:txBody>
      </p:sp>
      <p:graphicFrame>
        <p:nvGraphicFramePr>
          <p:cNvPr id="8" name="Table 7">
            <a:extLst>
              <a:ext uri="{FF2B5EF4-FFF2-40B4-BE49-F238E27FC236}">
                <a16:creationId xmlns:a16="http://schemas.microsoft.com/office/drawing/2014/main" id="{3B93048E-9C88-B463-1769-EFE2CF1E208D}"/>
              </a:ext>
            </a:extLst>
          </p:cNvPr>
          <p:cNvGraphicFramePr>
            <a:graphicFrameLocks noGrp="1"/>
          </p:cNvGraphicFramePr>
          <p:nvPr>
            <p:extLst>
              <p:ext uri="{D42A27DB-BD31-4B8C-83A1-F6EECF244321}">
                <p14:modId xmlns:p14="http://schemas.microsoft.com/office/powerpoint/2010/main" val="2788995889"/>
              </p:ext>
            </p:extLst>
          </p:nvPr>
        </p:nvGraphicFramePr>
        <p:xfrm>
          <a:off x="838199" y="1642188"/>
          <a:ext cx="10209246" cy="13355896"/>
        </p:xfrm>
        <a:graphic>
          <a:graphicData uri="http://schemas.openxmlformats.org/drawingml/2006/table">
            <a:tbl>
              <a:tblPr firstRow="1" bandRow="1">
                <a:tableStyleId>{5940675A-B579-460E-94D1-54222C63F5DA}</a:tableStyleId>
              </a:tblPr>
              <a:tblGrid>
                <a:gridCol w="5104623">
                  <a:extLst>
                    <a:ext uri="{9D8B030D-6E8A-4147-A177-3AD203B41FA5}">
                      <a16:colId xmlns:a16="http://schemas.microsoft.com/office/drawing/2014/main" val="1316846205"/>
                    </a:ext>
                  </a:extLst>
                </a:gridCol>
                <a:gridCol w="5104623">
                  <a:extLst>
                    <a:ext uri="{9D8B030D-6E8A-4147-A177-3AD203B41FA5}">
                      <a16:colId xmlns:a16="http://schemas.microsoft.com/office/drawing/2014/main" val="2497819461"/>
                    </a:ext>
                  </a:extLst>
                </a:gridCol>
              </a:tblGrid>
              <a:tr h="1669487">
                <a:tc>
                  <a:txBody>
                    <a:bodyPr/>
                    <a:lstStyle/>
                    <a:p>
                      <a:pPr algn="ctr"/>
                      <a:r>
                        <a:rPr lang="en-GB">
                          <a:latin typeface="Bahnschrift" panose="020B0502040204020203" pitchFamily="34" charset="0"/>
                        </a:rPr>
                        <a:t>Tourism creates jobs, supporting local businesses.</a:t>
                      </a:r>
                    </a:p>
                  </a:txBody>
                  <a:tcPr anchor="ctr"/>
                </a:tc>
                <a:tc>
                  <a:txBody>
                    <a:bodyPr/>
                    <a:lstStyle/>
                    <a:p>
                      <a:pPr algn="ctr"/>
                      <a:r>
                        <a:rPr lang="en-GB">
                          <a:latin typeface="Bahnschrift" panose="020B0502040204020203" pitchFamily="34" charset="0"/>
                        </a:rPr>
                        <a:t>It makes money through accommodation, restaurants, and attractions.</a:t>
                      </a:r>
                    </a:p>
                  </a:txBody>
                  <a:tcPr anchor="ctr"/>
                </a:tc>
                <a:extLst>
                  <a:ext uri="{0D108BD9-81ED-4DB2-BD59-A6C34878D82A}">
                    <a16:rowId xmlns:a16="http://schemas.microsoft.com/office/drawing/2014/main" val="1429355279"/>
                  </a:ext>
                </a:extLst>
              </a:tr>
              <a:tr h="1669487">
                <a:tc>
                  <a:txBody>
                    <a:bodyPr/>
                    <a:lstStyle/>
                    <a:p>
                      <a:pPr algn="ctr"/>
                      <a:r>
                        <a:rPr lang="en-GB">
                          <a:latin typeface="Bahnschrift" panose="020B0502040204020203" pitchFamily="34" charset="0"/>
                        </a:rPr>
                        <a:t>Tourists spend money on souvenirs and services.</a:t>
                      </a:r>
                    </a:p>
                  </a:txBody>
                  <a:tcPr anchor="ctr"/>
                </a:tc>
                <a:tc>
                  <a:txBody>
                    <a:bodyPr/>
                    <a:lstStyle/>
                    <a:p>
                      <a:pPr algn="ctr"/>
                      <a:r>
                        <a:rPr lang="en-GB">
                          <a:latin typeface="Bahnschrift" panose="020B0502040204020203" pitchFamily="34" charset="0"/>
                        </a:rPr>
                        <a:t>Tourism promotes cultural understanding and appreciation.</a:t>
                      </a:r>
                    </a:p>
                  </a:txBody>
                  <a:tcPr anchor="ctr"/>
                </a:tc>
                <a:extLst>
                  <a:ext uri="{0D108BD9-81ED-4DB2-BD59-A6C34878D82A}">
                    <a16:rowId xmlns:a16="http://schemas.microsoft.com/office/drawing/2014/main" val="834298483"/>
                  </a:ext>
                </a:extLst>
              </a:tr>
              <a:tr h="1669487">
                <a:tc>
                  <a:txBody>
                    <a:bodyPr/>
                    <a:lstStyle/>
                    <a:p>
                      <a:pPr algn="ctr"/>
                      <a:r>
                        <a:rPr lang="en-GB">
                          <a:latin typeface="Bahnschrift" panose="020B0502040204020203" pitchFamily="34" charset="0"/>
                        </a:rPr>
                        <a:t>Visitors learn about local traditions, food, and customs.</a:t>
                      </a:r>
                    </a:p>
                  </a:txBody>
                  <a:tcPr anchor="ctr"/>
                </a:tc>
                <a:tc>
                  <a:txBody>
                    <a:bodyPr/>
                    <a:lstStyle/>
                    <a:p>
                      <a:pPr algn="ctr"/>
                      <a:r>
                        <a:rPr lang="en-GB">
                          <a:latin typeface="Bahnschrift" panose="020B0502040204020203" pitchFamily="34" charset="0"/>
                        </a:rPr>
                        <a:t>Cultural exchange enriches both tourists and residents.</a:t>
                      </a:r>
                    </a:p>
                  </a:txBody>
                  <a:tcPr anchor="ctr"/>
                </a:tc>
                <a:extLst>
                  <a:ext uri="{0D108BD9-81ED-4DB2-BD59-A6C34878D82A}">
                    <a16:rowId xmlns:a16="http://schemas.microsoft.com/office/drawing/2014/main" val="2531686362"/>
                  </a:ext>
                </a:extLst>
              </a:tr>
              <a:tr h="1669487">
                <a:tc>
                  <a:txBody>
                    <a:bodyPr/>
                    <a:lstStyle/>
                    <a:p>
                      <a:pPr algn="ctr"/>
                      <a:r>
                        <a:rPr lang="en-GB">
                          <a:latin typeface="Bahnschrift" panose="020B0502040204020203" pitchFamily="34" charset="0"/>
                        </a:rPr>
                        <a:t>Tourism drives improvements to roads, airports, utilities (water, gas, electricity).</a:t>
                      </a:r>
                    </a:p>
                  </a:txBody>
                  <a:tcPr anchor="ctr"/>
                </a:tc>
                <a:tc>
                  <a:txBody>
                    <a:bodyPr/>
                    <a:lstStyle/>
                    <a:p>
                      <a:pPr algn="ctr"/>
                      <a:r>
                        <a:rPr lang="en-GB">
                          <a:latin typeface="Bahnschrift" panose="020B0502040204020203" pitchFamily="34" charset="0"/>
                        </a:rPr>
                        <a:t>Better facilities benefit locals beyond the tourism sector.</a:t>
                      </a:r>
                    </a:p>
                  </a:txBody>
                  <a:tcPr anchor="ctr"/>
                </a:tc>
                <a:extLst>
                  <a:ext uri="{0D108BD9-81ED-4DB2-BD59-A6C34878D82A}">
                    <a16:rowId xmlns:a16="http://schemas.microsoft.com/office/drawing/2014/main" val="2035443211"/>
                  </a:ext>
                </a:extLst>
              </a:tr>
              <a:tr h="1669487">
                <a:tc>
                  <a:txBody>
                    <a:bodyPr/>
                    <a:lstStyle/>
                    <a:p>
                      <a:pPr algn="ctr"/>
                      <a:r>
                        <a:rPr lang="en-GB">
                          <a:latin typeface="Bahnschrift" panose="020B0502040204020203" pitchFamily="34" charset="0"/>
                        </a:rPr>
                        <a:t>Overcrowding harms natural sites (e.g., erosion, pollution).</a:t>
                      </a:r>
                    </a:p>
                  </a:txBody>
                  <a:tcPr anchor="ctr"/>
                </a:tc>
                <a:tc>
                  <a:txBody>
                    <a:bodyPr/>
                    <a:lstStyle/>
                    <a:p>
                      <a:pPr algn="ctr"/>
                      <a:r>
                        <a:rPr lang="en-GB">
                          <a:latin typeface="Bahnschrift" panose="020B0502040204020203" pitchFamily="34" charset="0"/>
                        </a:rPr>
                        <a:t>Habitat destruction affects wildlife and ecosystems.</a:t>
                      </a:r>
                    </a:p>
                  </a:txBody>
                  <a:tcPr anchor="ctr"/>
                </a:tc>
                <a:extLst>
                  <a:ext uri="{0D108BD9-81ED-4DB2-BD59-A6C34878D82A}">
                    <a16:rowId xmlns:a16="http://schemas.microsoft.com/office/drawing/2014/main" val="1859778672"/>
                  </a:ext>
                </a:extLst>
              </a:tr>
              <a:tr h="1669487">
                <a:tc>
                  <a:txBody>
                    <a:bodyPr/>
                    <a:lstStyle/>
                    <a:p>
                      <a:pPr algn="ctr"/>
                      <a:r>
                        <a:rPr lang="en-GB">
                          <a:latin typeface="Bahnschrift" panose="020B0502040204020203" pitchFamily="34" charset="0"/>
                        </a:rPr>
                        <a:t>Resource use strains water and energy supplies.</a:t>
                      </a:r>
                    </a:p>
                  </a:txBody>
                  <a:tcPr anchor="ctr"/>
                </a:tc>
                <a:tc>
                  <a:txBody>
                    <a:bodyPr/>
                    <a:lstStyle/>
                    <a:p>
                      <a:pPr algn="ctr"/>
                      <a:r>
                        <a:rPr lang="en-GB">
                          <a:latin typeface="Bahnschrift" panose="020B0502040204020203" pitchFamily="34" charset="0"/>
                        </a:rPr>
                        <a:t>Tourist demand can lead to a loss of meaning  of cultural traditions (e.g., symbols, dances, foods).</a:t>
                      </a:r>
                    </a:p>
                  </a:txBody>
                  <a:tcPr anchor="ctr"/>
                </a:tc>
                <a:extLst>
                  <a:ext uri="{0D108BD9-81ED-4DB2-BD59-A6C34878D82A}">
                    <a16:rowId xmlns:a16="http://schemas.microsoft.com/office/drawing/2014/main" val="886592755"/>
                  </a:ext>
                </a:extLst>
              </a:tr>
              <a:tr h="1669487">
                <a:tc>
                  <a:txBody>
                    <a:bodyPr/>
                    <a:lstStyle/>
                    <a:p>
                      <a:pPr algn="ctr"/>
                      <a:r>
                        <a:rPr lang="en-GB">
                          <a:latin typeface="Bahnschrift" panose="020B0502040204020203" pitchFamily="34" charset="0"/>
                        </a:rPr>
                        <a:t>Cultural traditions may be changed to appeal to tourists.</a:t>
                      </a:r>
                    </a:p>
                  </a:txBody>
                  <a:tcPr anchor="ctr"/>
                </a:tc>
                <a:tc>
                  <a:txBody>
                    <a:bodyPr/>
                    <a:lstStyle/>
                    <a:p>
                      <a:pPr algn="ctr"/>
                      <a:r>
                        <a:rPr lang="en-GB">
                          <a:latin typeface="Bahnschrift" panose="020B0502040204020203" pitchFamily="34" charset="0"/>
                        </a:rPr>
                        <a:t>Noise and congestion impact quality of life.</a:t>
                      </a:r>
                    </a:p>
                  </a:txBody>
                  <a:tcPr anchor="ctr"/>
                </a:tc>
                <a:extLst>
                  <a:ext uri="{0D108BD9-81ED-4DB2-BD59-A6C34878D82A}">
                    <a16:rowId xmlns:a16="http://schemas.microsoft.com/office/drawing/2014/main" val="3638042361"/>
                  </a:ext>
                </a:extLst>
              </a:tr>
              <a:tr h="1669487">
                <a:tc>
                  <a:txBody>
                    <a:bodyPr/>
                    <a:lstStyle/>
                    <a:p>
                      <a:pPr algn="ctr"/>
                      <a:r>
                        <a:rPr lang="en-GB">
                          <a:latin typeface="Bahnschrift" panose="020B0502040204020203" pitchFamily="34" charset="0"/>
                        </a:rPr>
                        <a:t>Increased tourism can strain local services (healthcare, transportation).</a:t>
                      </a:r>
                    </a:p>
                    <a:p>
                      <a:pPr algn="ctr"/>
                      <a:endParaRPr lang="en-GB">
                        <a:latin typeface="Bahnschrift" panose="020B0502040204020203" pitchFamily="34" charset="0"/>
                      </a:endParaRPr>
                    </a:p>
                  </a:txBody>
                  <a:tcPr anchor="ctr"/>
                </a:tc>
                <a:tc>
                  <a:txBody>
                    <a:bodyPr/>
                    <a:lstStyle/>
                    <a:p>
                      <a:pPr algn="ctr"/>
                      <a:r>
                        <a:rPr lang="en-GB">
                          <a:latin typeface="Bahnschrift" panose="020B0502040204020203" pitchFamily="34" charset="0"/>
                        </a:rPr>
                        <a:t>Residents may face higher living costs due to tourism.</a:t>
                      </a:r>
                    </a:p>
                  </a:txBody>
                  <a:tcPr anchor="ctr"/>
                </a:tc>
                <a:extLst>
                  <a:ext uri="{0D108BD9-81ED-4DB2-BD59-A6C34878D82A}">
                    <a16:rowId xmlns:a16="http://schemas.microsoft.com/office/drawing/2014/main" val="1467375434"/>
                  </a:ext>
                </a:extLst>
              </a:tr>
            </a:tbl>
          </a:graphicData>
        </a:graphic>
      </p:graphicFrame>
    </p:spTree>
    <p:extLst>
      <p:ext uri="{BB962C8B-B14F-4D97-AF65-F5344CB8AC3E}">
        <p14:creationId xmlns:p14="http://schemas.microsoft.com/office/powerpoint/2010/main" val="56023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10C8-BE8C-7DBB-635C-F609ED05CBFB}"/>
              </a:ext>
            </a:extLst>
          </p:cNvPr>
          <p:cNvSpPr>
            <a:spLocks noGrp="1"/>
          </p:cNvSpPr>
          <p:nvPr>
            <p:ph type="title"/>
          </p:nvPr>
        </p:nvSpPr>
        <p:spPr/>
        <p:txBody>
          <a:bodyPr/>
          <a:lstStyle/>
          <a:p>
            <a:endParaRPr lang="en-GB"/>
          </a:p>
        </p:txBody>
      </p:sp>
      <p:sp>
        <p:nvSpPr>
          <p:cNvPr id="3" name="Rectangle: Rounded Corners 2">
            <a:extLst>
              <a:ext uri="{FF2B5EF4-FFF2-40B4-BE49-F238E27FC236}">
                <a16:creationId xmlns:a16="http://schemas.microsoft.com/office/drawing/2014/main" id="{4AB2B6B5-F514-F82A-3E24-E471907F638D}"/>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Image result for earth stories film festival">
            <a:extLst>
              <a:ext uri="{FF2B5EF4-FFF2-40B4-BE49-F238E27FC236}">
                <a16:creationId xmlns:a16="http://schemas.microsoft.com/office/drawing/2014/main" id="{3B3D78C1-64C6-1E72-3043-E53ABAF2E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95153C6C-9830-ACC8-0C26-5F5787D3BD35}"/>
              </a:ext>
            </a:extLst>
          </p:cNvPr>
          <p:cNvSpPr txBox="1"/>
          <p:nvPr/>
        </p:nvSpPr>
        <p:spPr>
          <a:xfrm>
            <a:off x="406399" y="406401"/>
            <a:ext cx="9428065" cy="995209"/>
          </a:xfrm>
          <a:prstGeom prst="rect">
            <a:avLst/>
          </a:prstGeom>
          <a:noFill/>
        </p:spPr>
        <p:txBody>
          <a:bodyPr wrap="square" rtlCol="0">
            <a:spAutoFit/>
          </a:bodyPr>
          <a:lstStyle/>
          <a:p>
            <a:r>
              <a:rPr lang="en-GB" sz="5867">
                <a:latin typeface="Bahnschrift" panose="020B0502040204020203" pitchFamily="34" charset="0"/>
                <a:ea typeface="+mj-ea"/>
                <a:cs typeface="+mj-cs"/>
              </a:rPr>
              <a:t>Card Sort - Answers</a:t>
            </a:r>
          </a:p>
        </p:txBody>
      </p:sp>
      <p:graphicFrame>
        <p:nvGraphicFramePr>
          <p:cNvPr id="6" name="Table 5">
            <a:extLst>
              <a:ext uri="{FF2B5EF4-FFF2-40B4-BE49-F238E27FC236}">
                <a16:creationId xmlns:a16="http://schemas.microsoft.com/office/drawing/2014/main" id="{0D6B3C51-1A73-C52F-2E78-16FA92F8A65E}"/>
              </a:ext>
            </a:extLst>
          </p:cNvPr>
          <p:cNvGraphicFramePr>
            <a:graphicFrameLocks noGrp="1"/>
          </p:cNvGraphicFramePr>
          <p:nvPr>
            <p:extLst>
              <p:ext uri="{D42A27DB-BD31-4B8C-83A1-F6EECF244321}">
                <p14:modId xmlns:p14="http://schemas.microsoft.com/office/powerpoint/2010/main" val="2641846547"/>
              </p:ext>
            </p:extLst>
          </p:nvPr>
        </p:nvGraphicFramePr>
        <p:xfrm>
          <a:off x="838199" y="1791476"/>
          <a:ext cx="10209246" cy="6232848"/>
        </p:xfrm>
        <a:graphic>
          <a:graphicData uri="http://schemas.openxmlformats.org/drawingml/2006/table">
            <a:tbl>
              <a:tblPr firstRow="1" bandRow="1">
                <a:tableStyleId>{5940675A-B579-460E-94D1-54222C63F5DA}</a:tableStyleId>
              </a:tblPr>
              <a:tblGrid>
                <a:gridCol w="5104623">
                  <a:extLst>
                    <a:ext uri="{9D8B030D-6E8A-4147-A177-3AD203B41FA5}">
                      <a16:colId xmlns:a16="http://schemas.microsoft.com/office/drawing/2014/main" val="1316846205"/>
                    </a:ext>
                  </a:extLst>
                </a:gridCol>
                <a:gridCol w="5104623">
                  <a:extLst>
                    <a:ext uri="{9D8B030D-6E8A-4147-A177-3AD203B41FA5}">
                      <a16:colId xmlns:a16="http://schemas.microsoft.com/office/drawing/2014/main" val="2497819461"/>
                    </a:ext>
                  </a:extLst>
                </a:gridCol>
              </a:tblGrid>
              <a:tr h="1558212">
                <a:tc>
                  <a:txBody>
                    <a:bodyPr/>
                    <a:lstStyle/>
                    <a:p>
                      <a:pPr algn="ctr"/>
                      <a:r>
                        <a:rPr lang="en-GB">
                          <a:latin typeface="Bahnschrift" panose="020B0502040204020203" pitchFamily="34" charset="0"/>
                        </a:rPr>
                        <a:t>Tourism creates jobs, supporting local businesses.</a:t>
                      </a:r>
                    </a:p>
                  </a:txBody>
                  <a:tcPr anchor="ctr">
                    <a:solidFill>
                      <a:schemeClr val="accent2"/>
                    </a:solidFill>
                  </a:tcPr>
                </a:tc>
                <a:tc>
                  <a:txBody>
                    <a:bodyPr/>
                    <a:lstStyle/>
                    <a:p>
                      <a:pPr algn="ctr"/>
                      <a:r>
                        <a:rPr lang="en-GB">
                          <a:latin typeface="Bahnschrift" panose="020B0502040204020203" pitchFamily="34" charset="0"/>
                        </a:rPr>
                        <a:t>It makes money through accommodation, restaurants, and attractions.</a:t>
                      </a:r>
                    </a:p>
                  </a:txBody>
                  <a:tcPr anchor="ctr">
                    <a:solidFill>
                      <a:schemeClr val="accent2"/>
                    </a:solidFill>
                  </a:tcPr>
                </a:tc>
                <a:extLst>
                  <a:ext uri="{0D108BD9-81ED-4DB2-BD59-A6C34878D82A}">
                    <a16:rowId xmlns:a16="http://schemas.microsoft.com/office/drawing/2014/main" val="1429355279"/>
                  </a:ext>
                </a:extLst>
              </a:tr>
              <a:tr h="1558212">
                <a:tc>
                  <a:txBody>
                    <a:bodyPr/>
                    <a:lstStyle/>
                    <a:p>
                      <a:pPr algn="ctr"/>
                      <a:r>
                        <a:rPr lang="en-GB">
                          <a:latin typeface="Bahnschrift" panose="020B0502040204020203" pitchFamily="34" charset="0"/>
                        </a:rPr>
                        <a:t>Tourists spend money on souvenirs and services.</a:t>
                      </a:r>
                    </a:p>
                  </a:txBody>
                  <a:tcPr anchor="ctr">
                    <a:solidFill>
                      <a:schemeClr val="accent2"/>
                    </a:solidFill>
                  </a:tcPr>
                </a:tc>
                <a:tc>
                  <a:txBody>
                    <a:bodyPr/>
                    <a:lstStyle/>
                    <a:p>
                      <a:pPr algn="ctr"/>
                      <a:r>
                        <a:rPr lang="en-GB">
                          <a:latin typeface="Bahnschrift" panose="020B0502040204020203" pitchFamily="34" charset="0"/>
                        </a:rPr>
                        <a:t>Tourism promotes cultural understanding and appreciation.</a:t>
                      </a:r>
                    </a:p>
                  </a:txBody>
                  <a:tcPr anchor="ctr">
                    <a:solidFill>
                      <a:schemeClr val="accent2"/>
                    </a:solidFill>
                  </a:tcPr>
                </a:tc>
                <a:extLst>
                  <a:ext uri="{0D108BD9-81ED-4DB2-BD59-A6C34878D82A}">
                    <a16:rowId xmlns:a16="http://schemas.microsoft.com/office/drawing/2014/main" val="834298483"/>
                  </a:ext>
                </a:extLst>
              </a:tr>
              <a:tr h="1558212">
                <a:tc>
                  <a:txBody>
                    <a:bodyPr/>
                    <a:lstStyle/>
                    <a:p>
                      <a:pPr algn="ctr"/>
                      <a:r>
                        <a:rPr lang="en-GB">
                          <a:latin typeface="Bahnschrift" panose="020B0502040204020203" pitchFamily="34" charset="0"/>
                        </a:rPr>
                        <a:t>Visitors learn about local traditions, food, and customs.</a:t>
                      </a:r>
                    </a:p>
                  </a:txBody>
                  <a:tcPr anchor="ctr">
                    <a:solidFill>
                      <a:schemeClr val="accent2"/>
                    </a:solidFill>
                  </a:tcPr>
                </a:tc>
                <a:tc>
                  <a:txBody>
                    <a:bodyPr/>
                    <a:lstStyle/>
                    <a:p>
                      <a:pPr algn="ctr"/>
                      <a:r>
                        <a:rPr lang="en-GB">
                          <a:latin typeface="Bahnschrift" panose="020B0502040204020203" pitchFamily="34" charset="0"/>
                        </a:rPr>
                        <a:t>Cultural exchange enriches both tourists and residents.</a:t>
                      </a:r>
                    </a:p>
                  </a:txBody>
                  <a:tcPr anchor="ctr">
                    <a:solidFill>
                      <a:schemeClr val="accent2"/>
                    </a:solidFill>
                  </a:tcPr>
                </a:tc>
                <a:extLst>
                  <a:ext uri="{0D108BD9-81ED-4DB2-BD59-A6C34878D82A}">
                    <a16:rowId xmlns:a16="http://schemas.microsoft.com/office/drawing/2014/main" val="2531686362"/>
                  </a:ext>
                </a:extLst>
              </a:tr>
              <a:tr h="1558212">
                <a:tc>
                  <a:txBody>
                    <a:bodyPr/>
                    <a:lstStyle/>
                    <a:p>
                      <a:pPr algn="ctr"/>
                      <a:r>
                        <a:rPr lang="en-GB">
                          <a:latin typeface="Bahnschrift" panose="020B0502040204020203" pitchFamily="34" charset="0"/>
                        </a:rPr>
                        <a:t>Tourism drives improvements to roads, airports, utilities (water, gas, electricity).</a:t>
                      </a:r>
                    </a:p>
                  </a:txBody>
                  <a:tcPr anchor="ctr">
                    <a:solidFill>
                      <a:schemeClr val="accent2"/>
                    </a:solidFill>
                  </a:tcPr>
                </a:tc>
                <a:tc>
                  <a:txBody>
                    <a:bodyPr/>
                    <a:lstStyle/>
                    <a:p>
                      <a:pPr algn="ctr"/>
                      <a:r>
                        <a:rPr lang="en-GB">
                          <a:latin typeface="Bahnschrift" panose="020B0502040204020203" pitchFamily="34" charset="0"/>
                        </a:rPr>
                        <a:t>Better facilities benefit locals beyond the tourism sector.</a:t>
                      </a:r>
                    </a:p>
                  </a:txBody>
                  <a:tcPr anchor="ctr">
                    <a:solidFill>
                      <a:schemeClr val="accent2"/>
                    </a:solidFill>
                  </a:tcPr>
                </a:tc>
                <a:extLst>
                  <a:ext uri="{0D108BD9-81ED-4DB2-BD59-A6C34878D82A}">
                    <a16:rowId xmlns:a16="http://schemas.microsoft.com/office/drawing/2014/main" val="2035443211"/>
                  </a:ext>
                </a:extLst>
              </a:tr>
            </a:tbl>
          </a:graphicData>
        </a:graphic>
      </p:graphicFrame>
      <p:sp>
        <p:nvSpPr>
          <p:cNvPr id="7" name="TextBox 6">
            <a:extLst>
              <a:ext uri="{FF2B5EF4-FFF2-40B4-BE49-F238E27FC236}">
                <a16:creationId xmlns:a16="http://schemas.microsoft.com/office/drawing/2014/main" id="{B7115CD8-55FF-1A22-65B3-B029088BA7B9}"/>
              </a:ext>
            </a:extLst>
          </p:cNvPr>
          <p:cNvSpPr txBox="1"/>
          <p:nvPr/>
        </p:nvSpPr>
        <p:spPr>
          <a:xfrm>
            <a:off x="829214" y="1291517"/>
            <a:ext cx="2679096" cy="523220"/>
          </a:xfrm>
          <a:prstGeom prst="rect">
            <a:avLst/>
          </a:prstGeom>
          <a:noFill/>
        </p:spPr>
        <p:txBody>
          <a:bodyPr wrap="square" rtlCol="0">
            <a:spAutoFit/>
          </a:bodyPr>
          <a:lstStyle/>
          <a:p>
            <a:r>
              <a:rPr lang="en-GB" sz="2800"/>
              <a:t>Positive Effects:</a:t>
            </a:r>
          </a:p>
        </p:txBody>
      </p:sp>
      <p:graphicFrame>
        <p:nvGraphicFramePr>
          <p:cNvPr id="8" name="Table 7">
            <a:extLst>
              <a:ext uri="{FF2B5EF4-FFF2-40B4-BE49-F238E27FC236}">
                <a16:creationId xmlns:a16="http://schemas.microsoft.com/office/drawing/2014/main" id="{51BB013F-4376-C24B-9720-22ABEA8A6F07}"/>
              </a:ext>
            </a:extLst>
          </p:cNvPr>
          <p:cNvGraphicFramePr>
            <a:graphicFrameLocks noGrp="1"/>
          </p:cNvGraphicFramePr>
          <p:nvPr>
            <p:extLst>
              <p:ext uri="{D42A27DB-BD31-4B8C-83A1-F6EECF244321}">
                <p14:modId xmlns:p14="http://schemas.microsoft.com/office/powerpoint/2010/main" val="4179269770"/>
              </p:ext>
            </p:extLst>
          </p:nvPr>
        </p:nvGraphicFramePr>
        <p:xfrm>
          <a:off x="838199" y="8947744"/>
          <a:ext cx="10209246" cy="6092232"/>
        </p:xfrm>
        <a:graphic>
          <a:graphicData uri="http://schemas.openxmlformats.org/drawingml/2006/table">
            <a:tbl>
              <a:tblPr firstRow="1" bandRow="1">
                <a:tableStyleId>{5940675A-B579-460E-94D1-54222C63F5DA}</a:tableStyleId>
              </a:tblPr>
              <a:tblGrid>
                <a:gridCol w="5104623">
                  <a:extLst>
                    <a:ext uri="{9D8B030D-6E8A-4147-A177-3AD203B41FA5}">
                      <a16:colId xmlns:a16="http://schemas.microsoft.com/office/drawing/2014/main" val="174290557"/>
                    </a:ext>
                  </a:extLst>
                </a:gridCol>
                <a:gridCol w="5104623">
                  <a:extLst>
                    <a:ext uri="{9D8B030D-6E8A-4147-A177-3AD203B41FA5}">
                      <a16:colId xmlns:a16="http://schemas.microsoft.com/office/drawing/2014/main" val="1968070438"/>
                    </a:ext>
                  </a:extLst>
                </a:gridCol>
              </a:tblGrid>
              <a:tr h="1512584">
                <a:tc>
                  <a:txBody>
                    <a:bodyPr/>
                    <a:lstStyle/>
                    <a:p>
                      <a:pPr algn="ctr"/>
                      <a:r>
                        <a:rPr lang="en-GB">
                          <a:latin typeface="Bahnschrift" panose="020B0502040204020203" pitchFamily="34" charset="0"/>
                        </a:rPr>
                        <a:t>Overcrowding harms natural sites (e.g., erosion, pollution).</a:t>
                      </a:r>
                    </a:p>
                  </a:txBody>
                  <a:tcPr anchor="ctr">
                    <a:solidFill>
                      <a:schemeClr val="accent4"/>
                    </a:solidFill>
                  </a:tcPr>
                </a:tc>
                <a:tc>
                  <a:txBody>
                    <a:bodyPr/>
                    <a:lstStyle/>
                    <a:p>
                      <a:pPr algn="ctr"/>
                      <a:r>
                        <a:rPr lang="en-GB">
                          <a:latin typeface="Bahnschrift" panose="020B0502040204020203" pitchFamily="34" charset="0"/>
                        </a:rPr>
                        <a:t>Habitat destruction affects wildlife and ecosystems.</a:t>
                      </a:r>
                    </a:p>
                  </a:txBody>
                  <a:tcPr anchor="ctr">
                    <a:solidFill>
                      <a:schemeClr val="accent4"/>
                    </a:solidFill>
                  </a:tcPr>
                </a:tc>
                <a:extLst>
                  <a:ext uri="{0D108BD9-81ED-4DB2-BD59-A6C34878D82A}">
                    <a16:rowId xmlns:a16="http://schemas.microsoft.com/office/drawing/2014/main" val="2607314742"/>
                  </a:ext>
                </a:extLst>
              </a:tr>
              <a:tr h="1512584">
                <a:tc>
                  <a:txBody>
                    <a:bodyPr/>
                    <a:lstStyle/>
                    <a:p>
                      <a:pPr algn="ctr"/>
                      <a:r>
                        <a:rPr lang="en-GB">
                          <a:latin typeface="Bahnschrift" panose="020B0502040204020203" pitchFamily="34" charset="0"/>
                        </a:rPr>
                        <a:t>Resource use strains water and energy supplies.</a:t>
                      </a:r>
                    </a:p>
                  </a:txBody>
                  <a:tcPr anchor="ctr">
                    <a:solidFill>
                      <a:schemeClr val="accent4"/>
                    </a:solidFill>
                  </a:tcPr>
                </a:tc>
                <a:tc>
                  <a:txBody>
                    <a:bodyPr/>
                    <a:lstStyle/>
                    <a:p>
                      <a:pPr algn="ctr"/>
                      <a:r>
                        <a:rPr lang="en-GB">
                          <a:latin typeface="Bahnschrift" panose="020B0502040204020203" pitchFamily="34" charset="0"/>
                        </a:rPr>
                        <a:t>Tourist demand can lead to a loss of meaning  of cultural traditions (e.g., symbols, dances, foods).</a:t>
                      </a:r>
                    </a:p>
                  </a:txBody>
                  <a:tcPr anchor="ctr">
                    <a:solidFill>
                      <a:schemeClr val="accent4"/>
                    </a:solidFill>
                  </a:tcPr>
                </a:tc>
                <a:extLst>
                  <a:ext uri="{0D108BD9-81ED-4DB2-BD59-A6C34878D82A}">
                    <a16:rowId xmlns:a16="http://schemas.microsoft.com/office/drawing/2014/main" val="2896196595"/>
                  </a:ext>
                </a:extLst>
              </a:tr>
              <a:tr h="1512584">
                <a:tc>
                  <a:txBody>
                    <a:bodyPr/>
                    <a:lstStyle/>
                    <a:p>
                      <a:pPr algn="ctr"/>
                      <a:r>
                        <a:rPr lang="en-GB">
                          <a:latin typeface="Bahnschrift" panose="020B0502040204020203" pitchFamily="34" charset="0"/>
                        </a:rPr>
                        <a:t>Cultural traditions may be changed to appeal to tourists.</a:t>
                      </a:r>
                    </a:p>
                  </a:txBody>
                  <a:tcPr anchor="ctr">
                    <a:solidFill>
                      <a:schemeClr val="accent4"/>
                    </a:solidFill>
                  </a:tcPr>
                </a:tc>
                <a:tc>
                  <a:txBody>
                    <a:bodyPr/>
                    <a:lstStyle/>
                    <a:p>
                      <a:pPr algn="ctr"/>
                      <a:r>
                        <a:rPr lang="en-GB">
                          <a:latin typeface="Bahnschrift" panose="020B0502040204020203" pitchFamily="34" charset="0"/>
                        </a:rPr>
                        <a:t>Noise and congestion impact quality of life.</a:t>
                      </a:r>
                    </a:p>
                  </a:txBody>
                  <a:tcPr anchor="ctr">
                    <a:solidFill>
                      <a:schemeClr val="accent4"/>
                    </a:solidFill>
                  </a:tcPr>
                </a:tc>
                <a:extLst>
                  <a:ext uri="{0D108BD9-81ED-4DB2-BD59-A6C34878D82A}">
                    <a16:rowId xmlns:a16="http://schemas.microsoft.com/office/drawing/2014/main" val="2714405606"/>
                  </a:ext>
                </a:extLst>
              </a:tr>
              <a:tr h="1512584">
                <a:tc>
                  <a:txBody>
                    <a:bodyPr/>
                    <a:lstStyle/>
                    <a:p>
                      <a:pPr algn="ctr"/>
                      <a:r>
                        <a:rPr lang="en-GB">
                          <a:latin typeface="Bahnschrift" panose="020B0502040204020203" pitchFamily="34" charset="0"/>
                        </a:rPr>
                        <a:t>Increased tourism can strain local services (healthcare, transportation).</a:t>
                      </a:r>
                    </a:p>
                    <a:p>
                      <a:pPr algn="ctr"/>
                      <a:endParaRPr lang="en-GB">
                        <a:latin typeface="Bahnschrift" panose="020B0502040204020203" pitchFamily="34" charset="0"/>
                      </a:endParaRPr>
                    </a:p>
                  </a:txBody>
                  <a:tcPr anchor="ctr">
                    <a:solidFill>
                      <a:schemeClr val="accent4"/>
                    </a:solidFill>
                  </a:tcPr>
                </a:tc>
                <a:tc>
                  <a:txBody>
                    <a:bodyPr/>
                    <a:lstStyle/>
                    <a:p>
                      <a:pPr algn="ctr"/>
                      <a:r>
                        <a:rPr lang="en-GB">
                          <a:latin typeface="Bahnschrift" panose="020B0502040204020203" pitchFamily="34" charset="0"/>
                        </a:rPr>
                        <a:t>Residents may face higher living costs due to tourism.</a:t>
                      </a:r>
                    </a:p>
                  </a:txBody>
                  <a:tcPr anchor="ctr">
                    <a:solidFill>
                      <a:schemeClr val="accent4"/>
                    </a:solidFill>
                  </a:tcPr>
                </a:tc>
                <a:extLst>
                  <a:ext uri="{0D108BD9-81ED-4DB2-BD59-A6C34878D82A}">
                    <a16:rowId xmlns:a16="http://schemas.microsoft.com/office/drawing/2014/main" val="1608030058"/>
                  </a:ext>
                </a:extLst>
              </a:tr>
            </a:tbl>
          </a:graphicData>
        </a:graphic>
      </p:graphicFrame>
      <p:sp>
        <p:nvSpPr>
          <p:cNvPr id="9" name="TextBox 8">
            <a:extLst>
              <a:ext uri="{FF2B5EF4-FFF2-40B4-BE49-F238E27FC236}">
                <a16:creationId xmlns:a16="http://schemas.microsoft.com/office/drawing/2014/main" id="{9AE9A996-6ED4-ACCF-DBF8-1D9238822E5F}"/>
              </a:ext>
            </a:extLst>
          </p:cNvPr>
          <p:cNvSpPr txBox="1"/>
          <p:nvPr/>
        </p:nvSpPr>
        <p:spPr>
          <a:xfrm>
            <a:off x="829214" y="8398685"/>
            <a:ext cx="2828386" cy="523220"/>
          </a:xfrm>
          <a:prstGeom prst="rect">
            <a:avLst/>
          </a:prstGeom>
          <a:noFill/>
        </p:spPr>
        <p:txBody>
          <a:bodyPr wrap="square" rtlCol="0">
            <a:spAutoFit/>
          </a:bodyPr>
          <a:lstStyle/>
          <a:p>
            <a:r>
              <a:rPr lang="en-GB" sz="2800"/>
              <a:t>Negative Effects:</a:t>
            </a:r>
          </a:p>
        </p:txBody>
      </p:sp>
      <p:sp>
        <p:nvSpPr>
          <p:cNvPr id="10" name="TextBox 9">
            <a:extLst>
              <a:ext uri="{FF2B5EF4-FFF2-40B4-BE49-F238E27FC236}">
                <a16:creationId xmlns:a16="http://schemas.microsoft.com/office/drawing/2014/main" id="{4D72DDC4-2B5D-8C7F-18E7-0DF864D6811C}"/>
              </a:ext>
            </a:extLst>
          </p:cNvPr>
          <p:cNvSpPr txBox="1"/>
          <p:nvPr/>
        </p:nvSpPr>
        <p:spPr>
          <a:xfrm>
            <a:off x="3981837" y="3040660"/>
            <a:ext cx="1960985" cy="369332"/>
          </a:xfrm>
          <a:prstGeom prst="rect">
            <a:avLst/>
          </a:prstGeom>
          <a:noFill/>
        </p:spPr>
        <p:txBody>
          <a:bodyPr wrap="square" rtlCol="0">
            <a:spAutoFit/>
          </a:bodyPr>
          <a:lstStyle/>
          <a:p>
            <a:r>
              <a:rPr lang="en-GB"/>
              <a:t>Economic Impact</a:t>
            </a:r>
          </a:p>
        </p:txBody>
      </p:sp>
      <p:sp>
        <p:nvSpPr>
          <p:cNvPr id="11" name="TextBox 10">
            <a:extLst>
              <a:ext uri="{FF2B5EF4-FFF2-40B4-BE49-F238E27FC236}">
                <a16:creationId xmlns:a16="http://schemas.microsoft.com/office/drawing/2014/main" id="{A3790DF6-4089-B0D7-3433-65C650480FFD}"/>
              </a:ext>
            </a:extLst>
          </p:cNvPr>
          <p:cNvSpPr txBox="1"/>
          <p:nvPr/>
        </p:nvSpPr>
        <p:spPr>
          <a:xfrm>
            <a:off x="9095446" y="3040660"/>
            <a:ext cx="1960985" cy="369332"/>
          </a:xfrm>
          <a:prstGeom prst="rect">
            <a:avLst/>
          </a:prstGeom>
          <a:noFill/>
        </p:spPr>
        <p:txBody>
          <a:bodyPr wrap="square" rtlCol="0">
            <a:spAutoFit/>
          </a:bodyPr>
          <a:lstStyle/>
          <a:p>
            <a:r>
              <a:rPr lang="en-GB"/>
              <a:t>Economic Impact</a:t>
            </a:r>
          </a:p>
        </p:txBody>
      </p:sp>
      <p:sp>
        <p:nvSpPr>
          <p:cNvPr id="12" name="TextBox 11">
            <a:extLst>
              <a:ext uri="{FF2B5EF4-FFF2-40B4-BE49-F238E27FC236}">
                <a16:creationId xmlns:a16="http://schemas.microsoft.com/office/drawing/2014/main" id="{2EA4D91B-A900-C8C9-2844-95C9A130EA68}"/>
              </a:ext>
            </a:extLst>
          </p:cNvPr>
          <p:cNvSpPr txBox="1"/>
          <p:nvPr/>
        </p:nvSpPr>
        <p:spPr>
          <a:xfrm>
            <a:off x="3981837" y="4573029"/>
            <a:ext cx="1960985" cy="369332"/>
          </a:xfrm>
          <a:prstGeom prst="rect">
            <a:avLst/>
          </a:prstGeom>
          <a:noFill/>
        </p:spPr>
        <p:txBody>
          <a:bodyPr wrap="square" rtlCol="0">
            <a:spAutoFit/>
          </a:bodyPr>
          <a:lstStyle/>
          <a:p>
            <a:r>
              <a:rPr lang="en-GB"/>
              <a:t>Economic Impact</a:t>
            </a:r>
          </a:p>
        </p:txBody>
      </p:sp>
      <p:sp>
        <p:nvSpPr>
          <p:cNvPr id="13" name="TextBox 12">
            <a:extLst>
              <a:ext uri="{FF2B5EF4-FFF2-40B4-BE49-F238E27FC236}">
                <a16:creationId xmlns:a16="http://schemas.microsoft.com/office/drawing/2014/main" id="{1E766971-F5CE-2882-2463-C3CF91612019}"/>
              </a:ext>
            </a:extLst>
          </p:cNvPr>
          <p:cNvSpPr txBox="1"/>
          <p:nvPr/>
        </p:nvSpPr>
        <p:spPr>
          <a:xfrm>
            <a:off x="9455537" y="4538568"/>
            <a:ext cx="1960985" cy="369332"/>
          </a:xfrm>
          <a:prstGeom prst="rect">
            <a:avLst/>
          </a:prstGeom>
          <a:noFill/>
        </p:spPr>
        <p:txBody>
          <a:bodyPr wrap="square" rtlCol="0">
            <a:spAutoFit/>
          </a:bodyPr>
          <a:lstStyle/>
          <a:p>
            <a:r>
              <a:rPr lang="en-GB"/>
              <a:t>Social Impact</a:t>
            </a:r>
          </a:p>
        </p:txBody>
      </p:sp>
      <p:sp>
        <p:nvSpPr>
          <p:cNvPr id="14" name="TextBox 13">
            <a:extLst>
              <a:ext uri="{FF2B5EF4-FFF2-40B4-BE49-F238E27FC236}">
                <a16:creationId xmlns:a16="http://schemas.microsoft.com/office/drawing/2014/main" id="{1093D2F0-8D76-511C-9796-0ED5E4D22E18}"/>
              </a:ext>
            </a:extLst>
          </p:cNvPr>
          <p:cNvSpPr txBox="1"/>
          <p:nvPr/>
        </p:nvSpPr>
        <p:spPr>
          <a:xfrm>
            <a:off x="4345472" y="6114010"/>
            <a:ext cx="1960985" cy="369332"/>
          </a:xfrm>
          <a:prstGeom prst="rect">
            <a:avLst/>
          </a:prstGeom>
          <a:noFill/>
        </p:spPr>
        <p:txBody>
          <a:bodyPr wrap="square" rtlCol="0">
            <a:spAutoFit/>
          </a:bodyPr>
          <a:lstStyle/>
          <a:p>
            <a:r>
              <a:rPr lang="en-GB"/>
              <a:t>Social Impact</a:t>
            </a:r>
          </a:p>
        </p:txBody>
      </p:sp>
      <p:sp>
        <p:nvSpPr>
          <p:cNvPr id="15" name="TextBox 14">
            <a:extLst>
              <a:ext uri="{FF2B5EF4-FFF2-40B4-BE49-F238E27FC236}">
                <a16:creationId xmlns:a16="http://schemas.microsoft.com/office/drawing/2014/main" id="{99DFB4C3-3BEB-3EDF-91D1-87D924582534}"/>
              </a:ext>
            </a:extLst>
          </p:cNvPr>
          <p:cNvSpPr txBox="1"/>
          <p:nvPr/>
        </p:nvSpPr>
        <p:spPr>
          <a:xfrm>
            <a:off x="9392815" y="6114010"/>
            <a:ext cx="1960985" cy="369332"/>
          </a:xfrm>
          <a:prstGeom prst="rect">
            <a:avLst/>
          </a:prstGeom>
          <a:noFill/>
        </p:spPr>
        <p:txBody>
          <a:bodyPr wrap="square" rtlCol="0">
            <a:spAutoFit/>
          </a:bodyPr>
          <a:lstStyle/>
          <a:p>
            <a:r>
              <a:rPr lang="en-GB"/>
              <a:t>Social Impact</a:t>
            </a:r>
          </a:p>
        </p:txBody>
      </p:sp>
      <p:sp>
        <p:nvSpPr>
          <p:cNvPr id="16" name="TextBox 15">
            <a:extLst>
              <a:ext uri="{FF2B5EF4-FFF2-40B4-BE49-F238E27FC236}">
                <a16:creationId xmlns:a16="http://schemas.microsoft.com/office/drawing/2014/main" id="{9F89EFCB-4FA9-3D6B-3660-DA69FA1FDAB8}"/>
              </a:ext>
            </a:extLst>
          </p:cNvPr>
          <p:cNvSpPr txBox="1"/>
          <p:nvPr/>
        </p:nvSpPr>
        <p:spPr>
          <a:xfrm>
            <a:off x="1791480" y="7697395"/>
            <a:ext cx="4421672" cy="369332"/>
          </a:xfrm>
          <a:prstGeom prst="rect">
            <a:avLst/>
          </a:prstGeom>
          <a:noFill/>
        </p:spPr>
        <p:txBody>
          <a:bodyPr wrap="square" rtlCol="0">
            <a:spAutoFit/>
          </a:bodyPr>
          <a:lstStyle/>
          <a:p>
            <a:r>
              <a:rPr lang="en-GB"/>
              <a:t>Economic/Environmental /Social Impact</a:t>
            </a:r>
          </a:p>
        </p:txBody>
      </p:sp>
      <p:sp>
        <p:nvSpPr>
          <p:cNvPr id="17" name="TextBox 16">
            <a:extLst>
              <a:ext uri="{FF2B5EF4-FFF2-40B4-BE49-F238E27FC236}">
                <a16:creationId xmlns:a16="http://schemas.microsoft.com/office/drawing/2014/main" id="{882F6EE4-9B0E-6822-FD39-5C5784EA8889}"/>
              </a:ext>
            </a:extLst>
          </p:cNvPr>
          <p:cNvSpPr txBox="1"/>
          <p:nvPr/>
        </p:nvSpPr>
        <p:spPr>
          <a:xfrm>
            <a:off x="8406190" y="7630330"/>
            <a:ext cx="2610151" cy="369332"/>
          </a:xfrm>
          <a:prstGeom prst="rect">
            <a:avLst/>
          </a:prstGeom>
          <a:noFill/>
        </p:spPr>
        <p:txBody>
          <a:bodyPr wrap="square" rtlCol="0">
            <a:spAutoFit/>
          </a:bodyPr>
          <a:lstStyle/>
          <a:p>
            <a:pPr algn="r"/>
            <a:r>
              <a:rPr lang="en-GB"/>
              <a:t>Economic/Social Impact</a:t>
            </a:r>
          </a:p>
        </p:txBody>
      </p:sp>
      <p:sp>
        <p:nvSpPr>
          <p:cNvPr id="18" name="TextBox 17">
            <a:extLst>
              <a:ext uri="{FF2B5EF4-FFF2-40B4-BE49-F238E27FC236}">
                <a16:creationId xmlns:a16="http://schemas.microsoft.com/office/drawing/2014/main" id="{C1A1179F-62BA-D586-C41E-6C0A6362B326}"/>
              </a:ext>
            </a:extLst>
          </p:cNvPr>
          <p:cNvSpPr txBox="1"/>
          <p:nvPr/>
        </p:nvSpPr>
        <p:spPr>
          <a:xfrm>
            <a:off x="3521529" y="10109842"/>
            <a:ext cx="2574471" cy="369332"/>
          </a:xfrm>
          <a:prstGeom prst="rect">
            <a:avLst/>
          </a:prstGeom>
          <a:noFill/>
        </p:spPr>
        <p:txBody>
          <a:bodyPr wrap="square" rtlCol="0">
            <a:spAutoFit/>
          </a:bodyPr>
          <a:lstStyle/>
          <a:p>
            <a:r>
              <a:rPr lang="en-GB"/>
              <a:t>Environmental  Impact</a:t>
            </a:r>
          </a:p>
        </p:txBody>
      </p:sp>
      <p:sp>
        <p:nvSpPr>
          <p:cNvPr id="19" name="TextBox 18">
            <a:extLst>
              <a:ext uri="{FF2B5EF4-FFF2-40B4-BE49-F238E27FC236}">
                <a16:creationId xmlns:a16="http://schemas.microsoft.com/office/drawing/2014/main" id="{6BAC638F-A57B-4D16-9EB5-D1CF618293E5}"/>
              </a:ext>
            </a:extLst>
          </p:cNvPr>
          <p:cNvSpPr txBox="1"/>
          <p:nvPr/>
        </p:nvSpPr>
        <p:spPr>
          <a:xfrm>
            <a:off x="8547228" y="10109842"/>
            <a:ext cx="2574471" cy="369332"/>
          </a:xfrm>
          <a:prstGeom prst="rect">
            <a:avLst/>
          </a:prstGeom>
          <a:noFill/>
        </p:spPr>
        <p:txBody>
          <a:bodyPr wrap="square" rtlCol="0">
            <a:spAutoFit/>
          </a:bodyPr>
          <a:lstStyle/>
          <a:p>
            <a:r>
              <a:rPr lang="en-GB"/>
              <a:t>Environmental  Impact</a:t>
            </a:r>
          </a:p>
        </p:txBody>
      </p:sp>
      <p:sp>
        <p:nvSpPr>
          <p:cNvPr id="20" name="TextBox 19">
            <a:extLst>
              <a:ext uri="{FF2B5EF4-FFF2-40B4-BE49-F238E27FC236}">
                <a16:creationId xmlns:a16="http://schemas.microsoft.com/office/drawing/2014/main" id="{3B22C9AA-3E80-8F10-9181-9D84DFCA7FD4}"/>
              </a:ext>
            </a:extLst>
          </p:cNvPr>
          <p:cNvSpPr txBox="1"/>
          <p:nvPr/>
        </p:nvSpPr>
        <p:spPr>
          <a:xfrm>
            <a:off x="3521529" y="11606759"/>
            <a:ext cx="2574471" cy="369332"/>
          </a:xfrm>
          <a:prstGeom prst="rect">
            <a:avLst/>
          </a:prstGeom>
          <a:noFill/>
        </p:spPr>
        <p:txBody>
          <a:bodyPr wrap="square" rtlCol="0">
            <a:spAutoFit/>
          </a:bodyPr>
          <a:lstStyle/>
          <a:p>
            <a:r>
              <a:rPr lang="en-GB"/>
              <a:t>Environmental  Impact</a:t>
            </a:r>
          </a:p>
        </p:txBody>
      </p:sp>
      <p:sp>
        <p:nvSpPr>
          <p:cNvPr id="21" name="TextBox 20">
            <a:extLst>
              <a:ext uri="{FF2B5EF4-FFF2-40B4-BE49-F238E27FC236}">
                <a16:creationId xmlns:a16="http://schemas.microsoft.com/office/drawing/2014/main" id="{922CEB44-20A6-54ED-7149-FB926B8F927F}"/>
              </a:ext>
            </a:extLst>
          </p:cNvPr>
          <p:cNvSpPr txBox="1"/>
          <p:nvPr/>
        </p:nvSpPr>
        <p:spPr>
          <a:xfrm>
            <a:off x="9392814" y="11650824"/>
            <a:ext cx="1960985" cy="369332"/>
          </a:xfrm>
          <a:prstGeom prst="rect">
            <a:avLst/>
          </a:prstGeom>
          <a:noFill/>
        </p:spPr>
        <p:txBody>
          <a:bodyPr wrap="square" rtlCol="0">
            <a:spAutoFit/>
          </a:bodyPr>
          <a:lstStyle/>
          <a:p>
            <a:r>
              <a:rPr lang="en-GB"/>
              <a:t>Social Impact</a:t>
            </a:r>
          </a:p>
        </p:txBody>
      </p:sp>
      <p:sp>
        <p:nvSpPr>
          <p:cNvPr id="22" name="TextBox 21">
            <a:extLst>
              <a:ext uri="{FF2B5EF4-FFF2-40B4-BE49-F238E27FC236}">
                <a16:creationId xmlns:a16="http://schemas.microsoft.com/office/drawing/2014/main" id="{90D604FA-D7AA-6D76-2542-5FE81B5996E7}"/>
              </a:ext>
            </a:extLst>
          </p:cNvPr>
          <p:cNvSpPr txBox="1"/>
          <p:nvPr/>
        </p:nvSpPr>
        <p:spPr>
          <a:xfrm>
            <a:off x="4317136" y="13103676"/>
            <a:ext cx="1960985" cy="369332"/>
          </a:xfrm>
          <a:prstGeom prst="rect">
            <a:avLst/>
          </a:prstGeom>
          <a:noFill/>
        </p:spPr>
        <p:txBody>
          <a:bodyPr wrap="square" rtlCol="0">
            <a:spAutoFit/>
          </a:bodyPr>
          <a:lstStyle/>
          <a:p>
            <a:r>
              <a:rPr lang="en-GB"/>
              <a:t>Social Impact</a:t>
            </a:r>
          </a:p>
        </p:txBody>
      </p:sp>
      <p:sp>
        <p:nvSpPr>
          <p:cNvPr id="24" name="TextBox 23">
            <a:extLst>
              <a:ext uri="{FF2B5EF4-FFF2-40B4-BE49-F238E27FC236}">
                <a16:creationId xmlns:a16="http://schemas.microsoft.com/office/drawing/2014/main" id="{5F90FC22-3A25-407F-5F48-110FD1CA2943}"/>
              </a:ext>
            </a:extLst>
          </p:cNvPr>
          <p:cNvSpPr txBox="1"/>
          <p:nvPr/>
        </p:nvSpPr>
        <p:spPr>
          <a:xfrm>
            <a:off x="6816198" y="13125841"/>
            <a:ext cx="4421672" cy="369332"/>
          </a:xfrm>
          <a:prstGeom prst="rect">
            <a:avLst/>
          </a:prstGeom>
          <a:noFill/>
        </p:spPr>
        <p:txBody>
          <a:bodyPr wrap="square" rtlCol="0">
            <a:spAutoFit/>
          </a:bodyPr>
          <a:lstStyle/>
          <a:p>
            <a:r>
              <a:rPr lang="en-GB"/>
              <a:t>Economic/Environmental /Social Impact</a:t>
            </a:r>
          </a:p>
        </p:txBody>
      </p:sp>
      <p:sp>
        <p:nvSpPr>
          <p:cNvPr id="25" name="TextBox 24">
            <a:extLst>
              <a:ext uri="{FF2B5EF4-FFF2-40B4-BE49-F238E27FC236}">
                <a16:creationId xmlns:a16="http://schemas.microsoft.com/office/drawing/2014/main" id="{F3AC2BF1-AC01-ED32-7FAC-945602044DA3}"/>
              </a:ext>
            </a:extLst>
          </p:cNvPr>
          <p:cNvSpPr txBox="1"/>
          <p:nvPr/>
        </p:nvSpPr>
        <p:spPr>
          <a:xfrm>
            <a:off x="1674328" y="14602670"/>
            <a:ext cx="4421672" cy="369332"/>
          </a:xfrm>
          <a:prstGeom prst="rect">
            <a:avLst/>
          </a:prstGeom>
          <a:noFill/>
        </p:spPr>
        <p:txBody>
          <a:bodyPr wrap="square" rtlCol="0">
            <a:spAutoFit/>
          </a:bodyPr>
          <a:lstStyle/>
          <a:p>
            <a:r>
              <a:rPr lang="en-GB"/>
              <a:t>Economic/Environmental /Social Impact</a:t>
            </a:r>
          </a:p>
        </p:txBody>
      </p:sp>
      <p:sp>
        <p:nvSpPr>
          <p:cNvPr id="26" name="TextBox 25">
            <a:extLst>
              <a:ext uri="{FF2B5EF4-FFF2-40B4-BE49-F238E27FC236}">
                <a16:creationId xmlns:a16="http://schemas.microsoft.com/office/drawing/2014/main" id="{0EDECE1F-78FA-6ED5-F8E5-6F0955F024DB}"/>
              </a:ext>
            </a:extLst>
          </p:cNvPr>
          <p:cNvSpPr txBox="1"/>
          <p:nvPr/>
        </p:nvSpPr>
        <p:spPr>
          <a:xfrm>
            <a:off x="8446280" y="14621095"/>
            <a:ext cx="2610151" cy="369332"/>
          </a:xfrm>
          <a:prstGeom prst="rect">
            <a:avLst/>
          </a:prstGeom>
          <a:noFill/>
        </p:spPr>
        <p:txBody>
          <a:bodyPr wrap="square" rtlCol="0">
            <a:spAutoFit/>
          </a:bodyPr>
          <a:lstStyle/>
          <a:p>
            <a:pPr algn="r"/>
            <a:r>
              <a:rPr lang="en-GB"/>
              <a:t>Economic/Social Impact</a:t>
            </a:r>
          </a:p>
        </p:txBody>
      </p:sp>
    </p:spTree>
    <p:extLst>
      <p:ext uri="{BB962C8B-B14F-4D97-AF65-F5344CB8AC3E}">
        <p14:creationId xmlns:p14="http://schemas.microsoft.com/office/powerpoint/2010/main" val="315731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DBD5C69-0CA9-1D41-9878-CE75575A07B9}"/>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Image result for earth stories film festival">
            <a:extLst>
              <a:ext uri="{FF2B5EF4-FFF2-40B4-BE49-F238E27FC236}">
                <a16:creationId xmlns:a16="http://schemas.microsoft.com/office/drawing/2014/main" id="{BFAFD6E1-454F-DEBB-26B8-559E87A43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3" name="TextBox 12">
            <a:extLst>
              <a:ext uri="{FF2B5EF4-FFF2-40B4-BE49-F238E27FC236}">
                <a16:creationId xmlns:a16="http://schemas.microsoft.com/office/drawing/2014/main" id="{A6CEF707-D992-34FD-431D-97A5359D67F7}"/>
              </a:ext>
            </a:extLst>
          </p:cNvPr>
          <p:cNvSpPr txBox="1"/>
          <p:nvPr/>
        </p:nvSpPr>
        <p:spPr>
          <a:xfrm>
            <a:off x="406399" y="406401"/>
            <a:ext cx="10134601" cy="995209"/>
          </a:xfrm>
          <a:prstGeom prst="rect">
            <a:avLst/>
          </a:prstGeom>
          <a:noFill/>
        </p:spPr>
        <p:txBody>
          <a:bodyPr wrap="square" rtlCol="0">
            <a:spAutoFit/>
          </a:bodyPr>
          <a:lstStyle/>
          <a:p>
            <a:r>
              <a:rPr lang="en-GB" sz="5867">
                <a:latin typeface="Bahnschrift" panose="020B0502040204020203" pitchFamily="34" charset="0"/>
                <a:ea typeface="+mj-ea"/>
                <a:cs typeface="+mj-cs"/>
              </a:rPr>
              <a:t>Role Play Discussion Points</a:t>
            </a:r>
          </a:p>
        </p:txBody>
      </p:sp>
      <p:graphicFrame>
        <p:nvGraphicFramePr>
          <p:cNvPr id="14" name="Table 13">
            <a:extLst>
              <a:ext uri="{FF2B5EF4-FFF2-40B4-BE49-F238E27FC236}">
                <a16:creationId xmlns:a16="http://schemas.microsoft.com/office/drawing/2014/main" id="{9F87C239-24D6-7F41-F179-CDDAD67F0ED7}"/>
              </a:ext>
            </a:extLst>
          </p:cNvPr>
          <p:cNvGraphicFramePr>
            <a:graphicFrameLocks noGrp="1"/>
          </p:cNvGraphicFramePr>
          <p:nvPr>
            <p:extLst>
              <p:ext uri="{D42A27DB-BD31-4B8C-83A1-F6EECF244321}">
                <p14:modId xmlns:p14="http://schemas.microsoft.com/office/powerpoint/2010/main" val="2972469025"/>
              </p:ext>
            </p:extLst>
          </p:nvPr>
        </p:nvGraphicFramePr>
        <p:xfrm>
          <a:off x="613746" y="1574454"/>
          <a:ext cx="10993535" cy="13513136"/>
        </p:xfrm>
        <a:graphic>
          <a:graphicData uri="http://schemas.openxmlformats.org/drawingml/2006/table">
            <a:tbl>
              <a:tblPr firstRow="1" bandRow="1">
                <a:tableStyleId>{5940675A-B579-460E-94D1-54222C63F5DA}</a:tableStyleId>
              </a:tblPr>
              <a:tblGrid>
                <a:gridCol w="10993535">
                  <a:extLst>
                    <a:ext uri="{9D8B030D-6E8A-4147-A177-3AD203B41FA5}">
                      <a16:colId xmlns:a16="http://schemas.microsoft.com/office/drawing/2014/main" val="4146968480"/>
                    </a:ext>
                  </a:extLst>
                </a:gridCol>
              </a:tblGrid>
              <a:tr h="3445415">
                <a:tc>
                  <a:txBody>
                    <a:bodyPr/>
                    <a:lstStyle/>
                    <a:p>
                      <a:r>
                        <a:rPr lang="en-GB" sz="2000" b="1" u="sng">
                          <a:latin typeface="Bahnschrift"/>
                        </a:rPr>
                        <a:t>Tourist – things to talk about:</a:t>
                      </a:r>
                    </a:p>
                    <a:p>
                      <a:r>
                        <a:rPr lang="en-GB" sz="2000">
                          <a:latin typeface="Bahnschrift"/>
                        </a:rPr>
                        <a:t>Positive:</a:t>
                      </a:r>
                    </a:p>
                    <a:p>
                      <a:pPr marL="457200" indent="-457200">
                        <a:buFont typeface="+mj-lt"/>
                        <a:buAutoNum type="arabicPeriod"/>
                      </a:pPr>
                      <a:r>
                        <a:rPr lang="en-GB" sz="2000" b="0" i="0" kern="1200">
                          <a:solidFill>
                            <a:schemeClr val="tx1"/>
                          </a:solidFill>
                          <a:effectLst/>
                          <a:latin typeface="Bahnschrift"/>
                          <a:ea typeface="+mn-ea"/>
                          <a:cs typeface="+mn-cs"/>
                        </a:rPr>
                        <a:t>Tourists spend money on accommodation, food, and attractions, benefiting local businesses.</a:t>
                      </a:r>
                    </a:p>
                    <a:p>
                      <a:pPr marL="457200" indent="-457200">
                        <a:buFont typeface="+mj-lt"/>
                        <a:buAutoNum type="arabicPeriod"/>
                      </a:pPr>
                      <a:r>
                        <a:rPr lang="en-GB" sz="2000" b="0" i="0" kern="1200">
                          <a:solidFill>
                            <a:schemeClr val="tx1"/>
                          </a:solidFill>
                          <a:effectLst/>
                          <a:latin typeface="Bahnschrift"/>
                          <a:ea typeface="+mn-ea"/>
                          <a:cs typeface="+mn-cs"/>
                        </a:rPr>
                        <a:t>Tourists can learn about local traditions, language, and customs.</a:t>
                      </a:r>
                    </a:p>
                    <a:p>
                      <a:pPr marL="457200" indent="-457200">
                        <a:buFont typeface="+mj-lt"/>
                        <a:buAutoNum type="arabicPeriod"/>
                      </a:pPr>
                      <a:r>
                        <a:rPr lang="en-GB" sz="2000" b="0" i="0" kern="1200">
                          <a:solidFill>
                            <a:schemeClr val="tx1"/>
                          </a:solidFill>
                          <a:effectLst/>
                          <a:latin typeface="Bahnschrift"/>
                          <a:ea typeface="+mn-ea"/>
                          <a:cs typeface="+mn-cs"/>
                        </a:rPr>
                        <a:t>Sharing positive experiences can attract more visitors. </a:t>
                      </a:r>
                    </a:p>
                    <a:p>
                      <a:pPr marL="0" indent="0">
                        <a:buFont typeface="+mj-lt"/>
                        <a:buNone/>
                      </a:pPr>
                      <a:r>
                        <a:rPr lang="en-GB" sz="2000" b="0" i="0" kern="1200">
                          <a:solidFill>
                            <a:schemeClr val="tx1"/>
                          </a:solidFill>
                          <a:effectLst/>
                          <a:latin typeface="Bahnschrift"/>
                          <a:ea typeface="+mn-ea"/>
                          <a:cs typeface="+mn-cs"/>
                        </a:rPr>
                        <a:t>Negative:</a:t>
                      </a:r>
                    </a:p>
                    <a:p>
                      <a:pPr marL="457200" indent="-457200">
                        <a:buFont typeface="+mj-lt"/>
                        <a:buAutoNum type="arabicPeriod"/>
                      </a:pPr>
                      <a:r>
                        <a:rPr lang="en-GB" sz="2000" b="0" i="0" kern="1200">
                          <a:solidFill>
                            <a:schemeClr val="tx1"/>
                          </a:solidFill>
                          <a:effectLst/>
                          <a:latin typeface="Bahnschrift"/>
                          <a:ea typeface="+mn-ea"/>
                          <a:cs typeface="+mn-cs"/>
                        </a:rPr>
                        <a:t>Discuss litter, pollution, and damage to ecosystems caused by tourism.</a:t>
                      </a:r>
                    </a:p>
                    <a:p>
                      <a:pPr marL="457200" indent="-457200">
                        <a:buFont typeface="+mj-lt"/>
                        <a:buAutoNum type="arabicPeriod"/>
                      </a:pPr>
                      <a:r>
                        <a:rPr lang="en-GB" sz="2000">
                          <a:latin typeface="Bahnschrift"/>
                        </a:rPr>
                        <a:t>Can sometimes push out local residents or change their way of life.</a:t>
                      </a:r>
                    </a:p>
                    <a:p>
                      <a:pPr marL="457200" indent="-457200">
                        <a:buFont typeface="+mj-lt"/>
                        <a:buAutoNum type="arabicPeriod"/>
                      </a:pPr>
                      <a:r>
                        <a:rPr lang="en-GB" sz="2000" b="0" i="0" kern="1200">
                          <a:solidFill>
                            <a:schemeClr val="tx1"/>
                          </a:solidFill>
                          <a:effectLst/>
                          <a:latin typeface="Bahnschrift"/>
                          <a:ea typeface="+mn-ea"/>
                          <a:cs typeface="+mn-cs"/>
                        </a:rPr>
                        <a:t>Large numbers of tourists can strain roads, services and natural sites.</a:t>
                      </a:r>
                      <a:endParaRPr lang="en-GB" sz="2000">
                        <a:latin typeface="Bahnschrift"/>
                      </a:endParaRPr>
                    </a:p>
                  </a:txBody>
                  <a:tcPr/>
                </a:tc>
                <a:extLst>
                  <a:ext uri="{0D108BD9-81ED-4DB2-BD59-A6C34878D82A}">
                    <a16:rowId xmlns:a16="http://schemas.microsoft.com/office/drawing/2014/main" val="2797447707"/>
                  </a:ext>
                </a:extLst>
              </a:tr>
              <a:tr h="3355907">
                <a:tc>
                  <a:txBody>
                    <a:bodyPr/>
                    <a:lstStyle/>
                    <a:p>
                      <a:r>
                        <a:rPr lang="en-GB" sz="2000" b="1" u="sng">
                          <a:latin typeface="Bahnschrift"/>
                        </a:rPr>
                        <a:t>Local Residents – things to talk about:</a:t>
                      </a:r>
                    </a:p>
                    <a:p>
                      <a:r>
                        <a:rPr lang="en-GB" sz="2000">
                          <a:latin typeface="Bahnschrift"/>
                        </a:rPr>
                        <a:t>Positive:</a:t>
                      </a:r>
                    </a:p>
                    <a:p>
                      <a:pPr marL="457200" indent="-457200">
                        <a:buFont typeface="+mj-lt"/>
                        <a:buAutoNum type="arabicPeriod"/>
                      </a:pPr>
                      <a:r>
                        <a:rPr lang="en-GB" sz="2000" b="0" i="0" kern="1200">
                          <a:solidFill>
                            <a:schemeClr val="tx1"/>
                          </a:solidFill>
                          <a:effectLst/>
                          <a:latin typeface="Bahnschrift"/>
                          <a:ea typeface="+mn-ea"/>
                          <a:cs typeface="+mn-cs"/>
                        </a:rPr>
                        <a:t>Tourism-related jobs benefit local residents.</a:t>
                      </a:r>
                    </a:p>
                    <a:p>
                      <a:pPr marL="457200" indent="-457200">
                        <a:buFont typeface="+mj-lt"/>
                        <a:buAutoNum type="arabicPeriod"/>
                      </a:pPr>
                      <a:r>
                        <a:rPr lang="en-GB" sz="2000" b="0" i="0" kern="1200">
                          <a:solidFill>
                            <a:schemeClr val="tx1"/>
                          </a:solidFill>
                          <a:effectLst/>
                          <a:latin typeface="Bahnschrift"/>
                          <a:ea typeface="+mn-ea"/>
                          <a:cs typeface="+mn-cs"/>
                        </a:rPr>
                        <a:t>Showcasing local culture can boost community spirit.</a:t>
                      </a:r>
                    </a:p>
                    <a:p>
                      <a:pPr marL="457200" indent="-457200">
                        <a:buFont typeface="+mj-lt"/>
                        <a:buAutoNum type="arabicPeriod"/>
                      </a:pPr>
                      <a:r>
                        <a:rPr lang="en-GB" sz="2000" b="0" i="0" kern="1200">
                          <a:solidFill>
                            <a:schemeClr val="tx1"/>
                          </a:solidFill>
                          <a:effectLst/>
                          <a:latin typeface="Bahnschrift"/>
                          <a:ea typeface="+mn-ea"/>
                          <a:cs typeface="+mn-cs"/>
                        </a:rPr>
                        <a:t>Money from tourism can improve roads, utilities, and public spaces.</a:t>
                      </a:r>
                    </a:p>
                    <a:p>
                      <a:pPr marL="0" indent="0">
                        <a:buFont typeface="+mj-lt"/>
                        <a:buNone/>
                      </a:pPr>
                      <a:r>
                        <a:rPr lang="en-GB" sz="2000" b="0" i="0" kern="1200">
                          <a:solidFill>
                            <a:schemeClr val="tx1"/>
                          </a:solidFill>
                          <a:effectLst/>
                          <a:latin typeface="Bahnschrift"/>
                          <a:ea typeface="+mn-ea"/>
                          <a:cs typeface="+mn-cs"/>
                        </a:rPr>
                        <a:t>Negative:</a:t>
                      </a:r>
                    </a:p>
                    <a:p>
                      <a:pPr marL="342900" indent="-342900">
                        <a:buFont typeface="+mj-lt"/>
                        <a:buAutoNum type="arabicPeriod"/>
                      </a:pPr>
                      <a:r>
                        <a:rPr lang="en-GB" sz="2000">
                          <a:latin typeface="Bahnschrift"/>
                        </a:rPr>
                        <a:t>Consider how increased tourism can affect daily life.</a:t>
                      </a:r>
                    </a:p>
                    <a:p>
                      <a:pPr marL="342900" indent="-342900">
                        <a:buFont typeface="+mj-lt"/>
                        <a:buAutoNum type="arabicPeriod"/>
                      </a:pPr>
                      <a:r>
                        <a:rPr lang="en-GB" sz="2000">
                          <a:latin typeface="Bahnschrift"/>
                        </a:rPr>
                        <a:t>House prices rising might mean local residents cannot afford them.</a:t>
                      </a:r>
                    </a:p>
                    <a:p>
                      <a:pPr marL="342900" indent="-342900">
                        <a:buFont typeface="+mj-lt"/>
                        <a:buAutoNum type="arabicPeriod"/>
                      </a:pPr>
                      <a:r>
                        <a:rPr lang="en-GB" sz="2000">
                          <a:latin typeface="Bahnschrift"/>
                        </a:rPr>
                        <a:t>Catering to what tourists want might change the local character.</a:t>
                      </a:r>
                    </a:p>
                  </a:txBody>
                  <a:tcPr/>
                </a:tc>
                <a:extLst>
                  <a:ext uri="{0D108BD9-81ED-4DB2-BD59-A6C34878D82A}">
                    <a16:rowId xmlns:a16="http://schemas.microsoft.com/office/drawing/2014/main" val="4161292110"/>
                  </a:ext>
                </a:extLst>
              </a:tr>
              <a:tr h="3355907">
                <a:tc>
                  <a:txBody>
                    <a:bodyPr/>
                    <a:lstStyle/>
                    <a:p>
                      <a:r>
                        <a:rPr lang="en-GB" sz="2000" b="1" u="sng">
                          <a:latin typeface="Bahnschrift"/>
                        </a:rPr>
                        <a:t>Business owner – things to talk about:</a:t>
                      </a:r>
                    </a:p>
                    <a:p>
                      <a:r>
                        <a:rPr lang="en-GB" sz="2000">
                          <a:latin typeface="Bahnschrift"/>
                        </a:rPr>
                        <a:t>Positive:</a:t>
                      </a:r>
                    </a:p>
                    <a:p>
                      <a:pPr marL="457200" indent="-457200">
                        <a:buFont typeface="+mj-lt"/>
                        <a:buAutoNum type="arabicPeriod"/>
                      </a:pPr>
                      <a:r>
                        <a:rPr lang="en-GB" sz="2000">
                          <a:latin typeface="Bahnschrift"/>
                        </a:rPr>
                        <a:t>Tourism can boost sales and profits.</a:t>
                      </a:r>
                    </a:p>
                    <a:p>
                      <a:pPr marL="457200" indent="-457200">
                        <a:buFont typeface="+mj-lt"/>
                        <a:buAutoNum type="arabicPeriod"/>
                      </a:pPr>
                      <a:r>
                        <a:rPr lang="en-GB" sz="2000">
                          <a:latin typeface="Bahnschrift"/>
                        </a:rPr>
                        <a:t>Catering to tourists can encourage new business ventures.</a:t>
                      </a:r>
                    </a:p>
                    <a:p>
                      <a:pPr marL="457200" indent="-457200">
                        <a:buFont typeface="+mj-lt"/>
                        <a:buAutoNum type="arabicPeriod"/>
                      </a:pPr>
                      <a:r>
                        <a:rPr lang="en-GB" sz="2000">
                          <a:latin typeface="Bahnschrift"/>
                        </a:rPr>
                        <a:t>Connections with other businesses and suppliers can be created.</a:t>
                      </a:r>
                    </a:p>
                    <a:p>
                      <a:pPr marL="0" indent="0">
                        <a:buFont typeface="+mj-lt"/>
                        <a:buNone/>
                      </a:pPr>
                      <a:r>
                        <a:rPr lang="en-GB" sz="2000">
                          <a:latin typeface="Bahnschrift"/>
                        </a:rPr>
                        <a:t>Negative:</a:t>
                      </a:r>
                    </a:p>
                    <a:p>
                      <a:pPr marL="457200" indent="-457200">
                        <a:buFont typeface="+mj-lt"/>
                        <a:buAutoNum type="arabicPeriod"/>
                      </a:pPr>
                      <a:r>
                        <a:rPr lang="en-GB" sz="2000">
                          <a:latin typeface="Bahnschrift"/>
                        </a:rPr>
                        <a:t>Tourism can lead to busy (6 weeks holidays) and slow periods (winter).</a:t>
                      </a:r>
                    </a:p>
                    <a:p>
                      <a:pPr marL="457200" indent="-457200">
                        <a:buFont typeface="+mj-lt"/>
                        <a:buAutoNum type="arabicPeriod"/>
                      </a:pPr>
                      <a:r>
                        <a:rPr lang="en-GB" sz="2000">
                          <a:latin typeface="Bahnschrift"/>
                        </a:rPr>
                        <a:t>Businesses compete with each other for tourist attention.</a:t>
                      </a:r>
                    </a:p>
                    <a:p>
                      <a:pPr marL="457200" indent="-457200">
                        <a:buFont typeface="+mj-lt"/>
                        <a:buAutoNum type="arabicPeriod"/>
                      </a:pPr>
                      <a:r>
                        <a:rPr lang="en-GB" sz="2000">
                          <a:latin typeface="Bahnschrift"/>
                        </a:rPr>
                        <a:t>How can you keep local character of the town while meeting tourist demands.</a:t>
                      </a:r>
                    </a:p>
                  </a:txBody>
                  <a:tcPr/>
                </a:tc>
                <a:extLst>
                  <a:ext uri="{0D108BD9-81ED-4DB2-BD59-A6C34878D82A}">
                    <a16:rowId xmlns:a16="http://schemas.microsoft.com/office/drawing/2014/main" val="856889"/>
                  </a:ext>
                </a:extLst>
              </a:tr>
              <a:tr h="3355907">
                <a:tc>
                  <a:txBody>
                    <a:bodyPr/>
                    <a:lstStyle/>
                    <a:p>
                      <a:r>
                        <a:rPr lang="en-GB" sz="2000" b="1" u="sng">
                          <a:latin typeface="Bahnschrift"/>
                        </a:rPr>
                        <a:t>Environmentalist – things to talk about:</a:t>
                      </a:r>
                    </a:p>
                    <a:p>
                      <a:r>
                        <a:rPr lang="en-GB" sz="2000">
                          <a:latin typeface="Bahnschrift"/>
                        </a:rPr>
                        <a:t>Positive:</a:t>
                      </a:r>
                    </a:p>
                    <a:p>
                      <a:pPr marL="457200" indent="-457200">
                        <a:buFont typeface="+mj-lt"/>
                        <a:buAutoNum type="arabicPeriod"/>
                      </a:pPr>
                      <a:r>
                        <a:rPr lang="en-GB" sz="2000">
                          <a:latin typeface="Bahnschrift"/>
                        </a:rPr>
                        <a:t>Tourism money can fund environmental protection or conservation areas.</a:t>
                      </a:r>
                    </a:p>
                    <a:p>
                      <a:pPr marL="457200" indent="-457200">
                        <a:buFont typeface="+mj-lt"/>
                        <a:buAutoNum type="arabicPeriod"/>
                      </a:pPr>
                      <a:r>
                        <a:rPr lang="en-GB" sz="2000">
                          <a:latin typeface="Bahnschrift"/>
                        </a:rPr>
                        <a:t>Tourists can learn about local ecosystems, habitats and wildlife.</a:t>
                      </a:r>
                    </a:p>
                    <a:p>
                      <a:pPr marL="457200" indent="-457200">
                        <a:buFont typeface="+mj-lt"/>
                        <a:buAutoNum type="arabicPeriod"/>
                      </a:pPr>
                      <a:r>
                        <a:rPr lang="en-GB" sz="2000">
                          <a:latin typeface="Bahnschrift"/>
                        </a:rPr>
                        <a:t>Local residents and tourists can become ambassadors for environmental causes.</a:t>
                      </a:r>
                    </a:p>
                    <a:p>
                      <a:pPr marL="0" indent="0">
                        <a:buFont typeface="+mj-lt"/>
                        <a:buNone/>
                      </a:pPr>
                      <a:r>
                        <a:rPr lang="en-GB" sz="2000">
                          <a:latin typeface="Bahnschrift"/>
                        </a:rPr>
                        <a:t>Negative:</a:t>
                      </a:r>
                    </a:p>
                    <a:p>
                      <a:pPr marL="457200" indent="-457200">
                        <a:buFont typeface="+mj-lt"/>
                        <a:buAutoNum type="arabicPeriod"/>
                      </a:pPr>
                      <a:r>
                        <a:rPr lang="en-GB" sz="2000">
                          <a:latin typeface="Bahnschrift"/>
                        </a:rPr>
                        <a:t>Consider the impact of foot traffic, waste, and pollution.</a:t>
                      </a:r>
                    </a:p>
                    <a:p>
                      <a:pPr marL="457200" indent="-457200">
                        <a:buFont typeface="+mj-lt"/>
                        <a:buAutoNum type="arabicPeriod"/>
                      </a:pPr>
                      <a:r>
                        <a:rPr lang="en-GB" sz="2000">
                          <a:latin typeface="Bahnschrift"/>
                        </a:rPr>
                        <a:t>Tourism can affect wildlife habitats (hotels, roads etc being built).</a:t>
                      </a:r>
                    </a:p>
                    <a:p>
                      <a:pPr marL="457200" indent="-457200">
                        <a:buFont typeface="+mj-lt"/>
                        <a:buAutoNum type="arabicPeriod"/>
                      </a:pPr>
                      <a:r>
                        <a:rPr lang="en-GB" sz="2000">
                          <a:latin typeface="Bahnschrift"/>
                        </a:rPr>
                        <a:t>The carbon footprint of travel and its impact on the environment.</a:t>
                      </a:r>
                    </a:p>
                  </a:txBody>
                  <a:tcPr/>
                </a:tc>
                <a:extLst>
                  <a:ext uri="{0D108BD9-81ED-4DB2-BD59-A6C34878D82A}">
                    <a16:rowId xmlns:a16="http://schemas.microsoft.com/office/drawing/2014/main" val="3354960904"/>
                  </a:ext>
                </a:extLst>
              </a:tr>
            </a:tbl>
          </a:graphicData>
        </a:graphic>
      </p:graphicFrame>
      <p:pic>
        <p:nvPicPr>
          <p:cNvPr id="16" name="Picture 15">
            <a:extLst>
              <a:ext uri="{FF2B5EF4-FFF2-40B4-BE49-F238E27FC236}">
                <a16:creationId xmlns:a16="http://schemas.microsoft.com/office/drawing/2014/main" id="{18E7B0E0-D868-8DAD-5937-99782FEAABBA}"/>
              </a:ext>
            </a:extLst>
          </p:cNvPr>
          <p:cNvPicPr>
            <a:picLocks noChangeAspect="1"/>
          </p:cNvPicPr>
          <p:nvPr/>
        </p:nvPicPr>
        <p:blipFill rotWithShape="1">
          <a:blip r:embed="rId3"/>
          <a:srcRect l="69031" t="21809" r="13827" b="28721"/>
          <a:stretch/>
        </p:blipFill>
        <p:spPr>
          <a:xfrm>
            <a:off x="9349270" y="5711500"/>
            <a:ext cx="2090057" cy="1884785"/>
          </a:xfrm>
          <a:prstGeom prst="rect">
            <a:avLst/>
          </a:prstGeom>
        </p:spPr>
      </p:pic>
      <p:pic>
        <p:nvPicPr>
          <p:cNvPr id="18" name="Picture 17">
            <a:extLst>
              <a:ext uri="{FF2B5EF4-FFF2-40B4-BE49-F238E27FC236}">
                <a16:creationId xmlns:a16="http://schemas.microsoft.com/office/drawing/2014/main" id="{9496585F-08DB-DB0C-6B48-9E2A5FF7857E}"/>
              </a:ext>
            </a:extLst>
          </p:cNvPr>
          <p:cNvPicPr>
            <a:picLocks noChangeAspect="1"/>
          </p:cNvPicPr>
          <p:nvPr/>
        </p:nvPicPr>
        <p:blipFill rotWithShape="1">
          <a:blip r:embed="rId4"/>
          <a:srcRect l="67347" t="17891" r="12296" b="32639"/>
          <a:stretch/>
        </p:blipFill>
        <p:spPr>
          <a:xfrm>
            <a:off x="9349268" y="2849384"/>
            <a:ext cx="2090057" cy="1587187"/>
          </a:xfrm>
          <a:prstGeom prst="rect">
            <a:avLst/>
          </a:prstGeom>
        </p:spPr>
      </p:pic>
      <p:pic>
        <p:nvPicPr>
          <p:cNvPr id="20" name="Picture 19">
            <a:extLst>
              <a:ext uri="{FF2B5EF4-FFF2-40B4-BE49-F238E27FC236}">
                <a16:creationId xmlns:a16="http://schemas.microsoft.com/office/drawing/2014/main" id="{AED690C0-3AF3-40B4-2FF2-3235C9DD9930}"/>
              </a:ext>
            </a:extLst>
          </p:cNvPr>
          <p:cNvPicPr>
            <a:picLocks noChangeAspect="1"/>
          </p:cNvPicPr>
          <p:nvPr/>
        </p:nvPicPr>
        <p:blipFill rotWithShape="1">
          <a:blip r:embed="rId5"/>
          <a:srcRect l="68265" t="17832" r="10153" b="32699"/>
          <a:stretch/>
        </p:blipFill>
        <p:spPr>
          <a:xfrm>
            <a:off x="9349269" y="8590408"/>
            <a:ext cx="2090057" cy="1497134"/>
          </a:xfrm>
          <a:prstGeom prst="rect">
            <a:avLst/>
          </a:prstGeom>
        </p:spPr>
      </p:pic>
      <p:pic>
        <p:nvPicPr>
          <p:cNvPr id="22" name="Picture 21">
            <a:extLst>
              <a:ext uri="{FF2B5EF4-FFF2-40B4-BE49-F238E27FC236}">
                <a16:creationId xmlns:a16="http://schemas.microsoft.com/office/drawing/2014/main" id="{2CCDEEB3-99A0-66CD-12F7-836B78877415}"/>
              </a:ext>
            </a:extLst>
          </p:cNvPr>
          <p:cNvPicPr>
            <a:picLocks noChangeAspect="1"/>
          </p:cNvPicPr>
          <p:nvPr/>
        </p:nvPicPr>
        <p:blipFill rotWithShape="1">
          <a:blip r:embed="rId6"/>
          <a:srcRect l="72551" t="31115" r="10306" b="30586"/>
          <a:stretch/>
        </p:blipFill>
        <p:spPr>
          <a:xfrm>
            <a:off x="9349272" y="13515698"/>
            <a:ext cx="2090057" cy="1459183"/>
          </a:xfrm>
          <a:prstGeom prst="rect">
            <a:avLst/>
          </a:prstGeom>
        </p:spPr>
      </p:pic>
    </p:spTree>
    <p:extLst>
      <p:ext uri="{BB962C8B-B14F-4D97-AF65-F5344CB8AC3E}">
        <p14:creationId xmlns:p14="http://schemas.microsoft.com/office/powerpoint/2010/main" val="699748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0C5407B-7A40-4E2C-8937-3ABFFE236C83}"/>
            </a:ext>
          </a:extLst>
        </p:cNvPr>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D37E6687-6CE9-2FCE-3955-644E1FF6C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B58F9DE8-0642-1320-73C7-CB2FB3E3E8FC}"/>
              </a:ext>
            </a:extLst>
          </p:cNvPr>
          <p:cNvSpPr txBox="1"/>
          <p:nvPr/>
        </p:nvSpPr>
        <p:spPr>
          <a:xfrm>
            <a:off x="1745681" y="11350115"/>
            <a:ext cx="8700635" cy="3046988"/>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EFFFE"/>
                </a:solidFill>
                <a:effectLst/>
                <a:uLnTx/>
                <a:uFillTx/>
                <a:latin typeface="Bahnschrift" panose="020B0502040204020203" pitchFamily="34" charset="0"/>
                <a:ea typeface="+mn-ea"/>
                <a:cs typeface="+mn-cs"/>
              </a:rPr>
              <a:t>Film 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EFFFE"/>
                </a:solidFill>
                <a:effectLst/>
                <a:uLnTx/>
                <a:uFillTx/>
                <a:latin typeface="Bahnschrift" panose="020B0502040204020203" pitchFamily="34" charset="0"/>
                <a:ea typeface="+mn-ea"/>
                <a:cs typeface="+mn-cs"/>
              </a:rPr>
              <a:t>Robbie &amp; Mollie</a:t>
            </a:r>
          </a:p>
        </p:txBody>
      </p:sp>
    </p:spTree>
    <p:extLst>
      <p:ext uri="{BB962C8B-B14F-4D97-AF65-F5344CB8AC3E}">
        <p14:creationId xmlns:p14="http://schemas.microsoft.com/office/powerpoint/2010/main" val="1948865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3E486-9A2C-7322-4579-98157446919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AAAB02-0C39-85AC-08CD-2DEF454312BE}"/>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6A762F7D-2FF9-4EED-B55E-1CB3510F0EBC}"/>
              </a:ext>
            </a:extLst>
          </p:cNvPr>
          <p:cNvSpPr txBox="1"/>
          <p:nvPr/>
        </p:nvSpPr>
        <p:spPr>
          <a:xfrm>
            <a:off x="505723" y="8107831"/>
            <a:ext cx="11194775" cy="717119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82541"/>
                </a:solidFill>
                <a:effectLst/>
                <a:uLnTx/>
                <a:uFillTx/>
                <a:latin typeface="Bahnschrift"/>
                <a:ea typeface="+mn-ea"/>
                <a:cs typeface="+mn-cs"/>
              </a:rPr>
              <a:t>Instructions:</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282541"/>
                </a:solidFill>
                <a:latin typeface="Bahnschrift"/>
              </a:rPr>
              <a:t>Give</a:t>
            </a:r>
            <a:r>
              <a:rPr kumimoji="0" lang="en-GB" sz="2000" b="0" i="0" u="none" strike="noStrike" kern="1200" cap="none" spc="0" normalizeH="0" baseline="0" noProof="0" dirty="0">
                <a:ln>
                  <a:noFill/>
                </a:ln>
                <a:solidFill>
                  <a:srgbClr val="282541"/>
                </a:solidFill>
                <a:effectLst/>
                <a:uLnTx/>
                <a:uFillTx/>
                <a:latin typeface="Bahnschrift"/>
                <a:ea typeface="+mn-ea"/>
                <a:cs typeface="+mn-cs"/>
              </a:rPr>
              <a:t> the</a:t>
            </a:r>
            <a:r>
              <a:rPr lang="en-GB" sz="2000" dirty="0">
                <a:solidFill>
                  <a:srgbClr val="282541"/>
                </a:solidFill>
                <a:latin typeface="Bahnschrift"/>
              </a:rPr>
              <a:t> </a:t>
            </a:r>
            <a:r>
              <a:rPr kumimoji="0" lang="en-GB" sz="2000" b="0" i="0" u="none" strike="noStrike" kern="1200" cap="none" spc="0" normalizeH="0" baseline="0" noProof="0" dirty="0">
                <a:ln>
                  <a:noFill/>
                </a:ln>
                <a:solidFill>
                  <a:srgbClr val="282541"/>
                </a:solidFill>
                <a:effectLst/>
                <a:uLnTx/>
                <a:uFillTx/>
                <a:latin typeface="Bahnschrift"/>
                <a:ea typeface="+mn-ea"/>
                <a:cs typeface="+mn-cs"/>
              </a:rPr>
              <a:t>images of polluted vs. clean environments to students to sort however they like. Discuss their ideas and then move the discussion on to how the images make them feel. Encourage them to imagine what the Earth might say if it could speak. Record and display their thoughts/ideas.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282541"/>
                </a:solidFill>
                <a:effectLst/>
                <a:uLnTx/>
                <a:uFillTx/>
                <a:latin typeface="Bahnschrift"/>
                <a:ea typeface="+mn-ea"/>
                <a:cs typeface="+mn-cs"/>
              </a:rPr>
              <a:t>Watch ‘Robbi</a:t>
            </a:r>
            <a:r>
              <a:rPr lang="en-GB" sz="2000" dirty="0">
                <a:solidFill>
                  <a:srgbClr val="282541"/>
                </a:solidFill>
                <a:latin typeface="Bahnschrift"/>
              </a:rPr>
              <a:t>e &amp; Mollie</a:t>
            </a:r>
            <a:r>
              <a:rPr kumimoji="0" lang="en-GB" sz="2000" b="0" i="0" u="none" strike="noStrike" kern="1200" cap="none" spc="0" normalizeH="0" baseline="0" noProof="0" dirty="0">
                <a:ln>
                  <a:noFill/>
                </a:ln>
                <a:solidFill>
                  <a:srgbClr val="282541"/>
                </a:solidFill>
                <a:effectLst/>
                <a:uLnTx/>
                <a:uFillTx/>
                <a:latin typeface="Bahnschrift"/>
                <a:ea typeface="+mn-ea"/>
                <a:cs typeface="+mn-cs"/>
              </a:rPr>
              <a:t>’ (</a:t>
            </a:r>
            <a:r>
              <a:rPr lang="en-GB" sz="2000" b="1" dirty="0">
                <a:solidFill>
                  <a:srgbClr val="282541"/>
                </a:solidFill>
                <a:latin typeface="Bahnschrift"/>
              </a:rPr>
              <a:t>1</a:t>
            </a:r>
            <a:r>
              <a:rPr kumimoji="0" lang="en-GB" sz="2000" b="1" i="0" u="none" strike="noStrike" kern="1200" cap="none" spc="0" normalizeH="0" baseline="0" noProof="0" dirty="0">
                <a:ln>
                  <a:noFill/>
                </a:ln>
                <a:solidFill>
                  <a:srgbClr val="282541"/>
                </a:solidFill>
                <a:effectLst/>
                <a:uLnTx/>
                <a:uFillTx/>
                <a:latin typeface="Bahnschrift"/>
                <a:ea typeface="+mn-ea"/>
                <a:cs typeface="+mn-cs"/>
              </a:rPr>
              <a:t> minute 15 seconds</a:t>
            </a:r>
            <a:r>
              <a:rPr kumimoji="0" lang="en-GB" sz="2000" b="0" i="0" u="none" strike="noStrike" kern="1200" cap="none" spc="0" normalizeH="0" baseline="0" noProof="0" dirty="0">
                <a:ln>
                  <a:noFill/>
                </a:ln>
                <a:solidFill>
                  <a:srgbClr val="282541"/>
                </a:solidFill>
                <a:effectLst/>
                <a:uLnTx/>
                <a:uFillTx/>
                <a:latin typeface="Bahnschrift"/>
                <a:ea typeface="+mn-ea"/>
                <a:cs typeface="+mn-cs"/>
              </a:rPr>
              <a:t>). </a:t>
            </a:r>
          </a:p>
          <a:p>
            <a:pPr marL="457200" indent="-457200">
              <a:buFont typeface="+mj-lt"/>
              <a:buAutoNum type="arabicPeriod"/>
            </a:pPr>
            <a:r>
              <a:rPr lang="en-GB" sz="2000" dirty="0">
                <a:latin typeface="Bahnschrift"/>
              </a:rPr>
              <a:t>Discuss with students what the story was about (plastic pollution and its effect on marine life). Ask students how they think the film was made (stop-motion animation). Watch the film again to aid discussions (</a:t>
            </a:r>
            <a:r>
              <a:rPr lang="en-GB" sz="2000" b="1" dirty="0">
                <a:latin typeface="Bahnschrift"/>
              </a:rPr>
              <a:t>10 minutes</a:t>
            </a:r>
            <a:r>
              <a:rPr lang="en-GB" sz="2000" dirty="0">
                <a:latin typeface="Bahnschrift"/>
              </a:rPr>
              <a:t>).</a:t>
            </a:r>
          </a:p>
          <a:p>
            <a:pPr marL="457200" indent="-457200">
              <a:buFont typeface="+mj-lt"/>
              <a:buAutoNum type="arabicPeriod"/>
            </a:pPr>
            <a:r>
              <a:rPr lang="en-GB" sz="2000" dirty="0">
                <a:latin typeface="Bahnschrift"/>
              </a:rPr>
              <a:t>In groups, pupils brainstorm their own story ideas, focussing on the theme of climate crisis, natures degradation, sustainable futures or human-nature connection, using the storyboard template. Return to your earlier discussions for inspiration or show some of the other films included in this pack. </a:t>
            </a:r>
          </a:p>
          <a:p>
            <a:pPr marL="457200" indent="-457200">
              <a:buFont typeface="+mj-lt"/>
              <a:buAutoNum type="arabicPeriod"/>
            </a:pPr>
            <a:r>
              <a:rPr lang="en-GB" sz="2000" dirty="0">
                <a:latin typeface="Bahnschrift"/>
              </a:rPr>
              <a:t>Follow-up suggestion (allow additional time for this or incorporate into your existing computing lessons):</a:t>
            </a:r>
          </a:p>
          <a:p>
            <a:pPr marL="914400" lvl="1" indent="-457200">
              <a:buFont typeface="Arial" panose="020B0604020202020204" pitchFamily="34" charset="0"/>
              <a:buChar char="•"/>
            </a:pPr>
            <a:r>
              <a:rPr lang="en-GB" sz="2000" dirty="0">
                <a:latin typeface="Bahnschrift"/>
              </a:rPr>
              <a:t>Students create their storyboards using stop-motion animation. These could then be shared with the wider community through websites and/or social media platforms to promote events such as </a:t>
            </a:r>
            <a:r>
              <a:rPr lang="en-GB" sz="2000" dirty="0">
                <a:latin typeface="Bahnschrift"/>
                <a:hlinkClick r:id="rId2"/>
              </a:rPr>
              <a:t>Earth Day</a:t>
            </a:r>
            <a:r>
              <a:rPr lang="en-GB" sz="2000" dirty="0">
                <a:latin typeface="Bahnschrift"/>
              </a:rPr>
              <a:t>. A competition element could also be introduced into this activity if appropriate. </a:t>
            </a:r>
            <a:endParaRPr kumimoji="0" lang="en-GB" sz="2000" b="0" i="0" u="none" strike="noStrike" kern="1200" cap="none" spc="0" normalizeH="0" baseline="0" noProof="0" dirty="0">
              <a:ln>
                <a:noFill/>
              </a:ln>
              <a:solidFill>
                <a:srgbClr val="282541"/>
              </a:solidFill>
              <a:effectLst/>
              <a:uLnTx/>
              <a:uFillTx/>
              <a:latin typeface="Bahnschrift"/>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282541"/>
              </a:solidFill>
              <a:effectLst/>
              <a:uLnTx/>
              <a:uFillTx/>
              <a:latin typeface="Bahnschrif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282541"/>
                </a:solidFill>
                <a:effectLst/>
                <a:uLnTx/>
                <a:uFillTx/>
                <a:latin typeface="Bahnschrift"/>
                <a:ea typeface="+mn-ea"/>
                <a:cs typeface="+mn-cs"/>
              </a:rPr>
              <a:t>Extra-curricular activity</a:t>
            </a:r>
            <a:r>
              <a:rPr kumimoji="0" lang="en-GB" sz="2000" b="0" i="0" u="none" strike="noStrike" kern="1200" cap="none" spc="0" normalizeH="0" baseline="0" noProof="0" dirty="0">
                <a:ln>
                  <a:noFill/>
                </a:ln>
                <a:solidFill>
                  <a:srgbClr val="282541"/>
                </a:solidFill>
                <a:effectLst/>
                <a:uLnTx/>
                <a:uFillTx/>
                <a:latin typeface="Bahnschrift"/>
                <a:ea typeface="+mn-ea"/>
                <a:cs typeface="+mn-cs"/>
              </a:rPr>
              <a:t> – encourage students to share their passion for all things climate related by creating an entry for the Earth Stories Film Festival! More information, including terms and conditions, can be found here: </a:t>
            </a:r>
            <a:r>
              <a:rPr kumimoji="0" lang="en-GB" sz="2000" b="0" i="0" u="none" strike="noStrike" kern="1200" cap="none" spc="0" normalizeH="0" baseline="0" noProof="0" dirty="0">
                <a:ln>
                  <a:noFill/>
                </a:ln>
                <a:solidFill>
                  <a:srgbClr val="282541"/>
                </a:solidFill>
                <a:effectLst/>
                <a:uLnTx/>
                <a:uFillTx/>
                <a:latin typeface="Aptos" panose="02110004020202020204"/>
                <a:ea typeface="+mn-lt"/>
                <a:cs typeface="+mn-lt"/>
                <a:hlinkClick r:id="rId3"/>
              </a:rPr>
              <a:t>Earth Stories - Keele University</a:t>
            </a:r>
            <a:r>
              <a:rPr kumimoji="0" lang="en-GB" sz="2000" b="0" i="0" u="none" strike="noStrike" kern="1200" cap="none" spc="0" normalizeH="0" baseline="0" noProof="0" dirty="0">
                <a:ln>
                  <a:noFill/>
                </a:ln>
                <a:solidFill>
                  <a:srgbClr val="282541"/>
                </a:solidFill>
                <a:effectLst/>
                <a:uLnTx/>
                <a:uFillTx/>
                <a:latin typeface="Bahnschrift"/>
                <a:ea typeface="+mn-ea"/>
                <a:cs typeface="+mn-cs"/>
              </a:rPr>
              <a:t> </a:t>
            </a:r>
            <a:endParaRPr kumimoji="0" lang="en-GB" sz="2000" b="0" i="0" u="none" strike="noStrike" kern="1200" cap="none" spc="0" normalizeH="0" baseline="0" noProof="0" dirty="0">
              <a:ln>
                <a:noFill/>
              </a:ln>
              <a:solidFill>
                <a:srgbClr val="282541"/>
              </a:solidFill>
              <a:effectLst/>
              <a:uLnTx/>
              <a:uFillTx/>
              <a:latin typeface="Bahnschrift" panose="020B0502040204020203" pitchFamily="34" charset="0"/>
              <a:ea typeface="+mn-ea"/>
              <a:cs typeface="+mn-cs"/>
            </a:endParaRPr>
          </a:p>
        </p:txBody>
      </p:sp>
      <p:graphicFrame>
        <p:nvGraphicFramePr>
          <p:cNvPr id="2" name="Table 1">
            <a:extLst>
              <a:ext uri="{FF2B5EF4-FFF2-40B4-BE49-F238E27FC236}">
                <a16:creationId xmlns:a16="http://schemas.microsoft.com/office/drawing/2014/main" id="{954DBDF2-8033-10E7-C95C-CA966C51030E}"/>
              </a:ext>
            </a:extLst>
          </p:cNvPr>
          <p:cNvGraphicFramePr>
            <a:graphicFrameLocks noGrp="1"/>
          </p:cNvGraphicFramePr>
          <p:nvPr>
            <p:extLst>
              <p:ext uri="{D42A27DB-BD31-4B8C-83A1-F6EECF244321}">
                <p14:modId xmlns:p14="http://schemas.microsoft.com/office/powerpoint/2010/main" val="3203321979"/>
              </p:ext>
            </p:extLst>
          </p:nvPr>
        </p:nvGraphicFramePr>
        <p:xfrm>
          <a:off x="604194" y="2542456"/>
          <a:ext cx="10881846" cy="539496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71596733"/>
                    </a:ext>
                  </a:extLst>
                </a:gridCol>
                <a:gridCol w="4900923">
                  <a:extLst>
                    <a:ext uri="{9D8B030D-6E8A-4147-A177-3AD203B41FA5}">
                      <a16:colId xmlns:a16="http://schemas.microsoft.com/office/drawing/2014/main" val="4163230535"/>
                    </a:ext>
                  </a:extLst>
                </a:gridCol>
                <a:gridCol w="4900923">
                  <a:extLst>
                    <a:ext uri="{9D8B030D-6E8A-4147-A177-3AD203B41FA5}">
                      <a16:colId xmlns:a16="http://schemas.microsoft.com/office/drawing/2014/main" val="1795804194"/>
                    </a:ext>
                  </a:extLst>
                </a:gridCol>
              </a:tblGrid>
              <a:tr h="525164">
                <a:tc>
                  <a:txBody>
                    <a:bodyPr/>
                    <a:lstStyle/>
                    <a:p>
                      <a:r>
                        <a:rPr lang="en-GB" sz="1400">
                          <a:latin typeface="Bahnschrift"/>
                        </a:rPr>
                        <a:t>English National Curriculum Links</a:t>
                      </a:r>
                    </a:p>
                  </a:txBody>
                  <a:tcPr/>
                </a:tc>
                <a:tc>
                  <a:txBody>
                    <a:bodyPr/>
                    <a:lstStyle/>
                    <a:p>
                      <a:r>
                        <a:rPr lang="en-GB" sz="1400" dirty="0">
                          <a:latin typeface="Bahnschrift"/>
                        </a:rPr>
                        <a:t>KS1</a:t>
                      </a:r>
                    </a:p>
                    <a:p>
                      <a:r>
                        <a:rPr lang="en-GB" sz="1400" b="0" dirty="0">
                          <a:latin typeface="Bahnschrift" panose="020B0502040204020203" pitchFamily="34" charset="0"/>
                        </a:rPr>
                        <a:t>English through storytelling and discussion, geography via exploring human and natural environments, science by introducing habitats and environmental change, computing through digital content creation, and art via visual storytelling and design. </a:t>
                      </a:r>
                      <a:r>
                        <a:rPr lang="en-GB" sz="1400" b="0" dirty="0">
                          <a:latin typeface="Bahnschrift"/>
                        </a:rPr>
                        <a:t>Specific links will depend on the year group you aim this activity at.</a:t>
                      </a:r>
                      <a:endParaRPr lang="en-GB" sz="1400" b="0" dirty="0">
                        <a:latin typeface="Bahnschrift" panose="020B0502040204020203" pitchFamily="34" charset="0"/>
                      </a:endParaRPr>
                    </a:p>
                    <a:p>
                      <a:endParaRPr lang="en-GB" sz="1400" b="0" dirty="0">
                        <a:latin typeface="Bahnschrift" panose="020B0502040204020203" pitchFamily="34" charset="0"/>
                      </a:endParaRPr>
                    </a:p>
                    <a:p>
                      <a:endParaRPr lang="en-GB" sz="1400" b="0" dirty="0">
                        <a:latin typeface="Bahnschrift" panose="020B0502040204020203" pitchFamily="34" charset="0"/>
                      </a:endParaRPr>
                    </a:p>
                    <a:p>
                      <a:r>
                        <a:rPr lang="en-GB" sz="1400" b="1" dirty="0">
                          <a:latin typeface="Bahnschrift"/>
                        </a:rPr>
                        <a:t>Whilst the current curriculum doesn’t explicitly mention climate related themes, teachers can integrate related content through cross-curricular approaches.</a:t>
                      </a:r>
                    </a:p>
                  </a:txBody>
                  <a:tcPr/>
                </a:tc>
                <a:tc>
                  <a:txBody>
                    <a:bodyPr/>
                    <a:lstStyle/>
                    <a:p>
                      <a:r>
                        <a:rPr lang="en-GB" sz="1400" dirty="0">
                          <a:latin typeface="Bahnschrift"/>
                        </a:rPr>
                        <a:t>KS2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dirty="0">
                          <a:latin typeface="Bahnschrift" panose="020B0502040204020203" pitchFamily="34" charset="0"/>
                        </a:rPr>
                        <a:t>English through narrative planning and discussion, geography via environmental impact, science through ecosystems and adaptation, computing with digital storytelling, and art through visual design and animation. </a:t>
                      </a:r>
                      <a:r>
                        <a:rPr lang="en-GB" sz="1400" b="0" dirty="0">
                          <a:latin typeface="Bahnschrift"/>
                        </a:rPr>
                        <a:t>Specific links will depend on the year group you aim this activity at.</a:t>
                      </a:r>
                      <a:endParaRPr lang="en-GB" sz="1400" b="0"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0"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400" b="0"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1" dirty="0">
                          <a:latin typeface="Bahnschrift"/>
                        </a:rPr>
                        <a:t>Whilst the current curriculum doesn’t explicitly mention climate related themes, teachers can integrate related content through cross-curricular approaches.</a:t>
                      </a:r>
                    </a:p>
                  </a:txBody>
                  <a:tcPr/>
                </a:tc>
                <a:extLst>
                  <a:ext uri="{0D108BD9-81ED-4DB2-BD59-A6C34878D82A}">
                    <a16:rowId xmlns:a16="http://schemas.microsoft.com/office/drawing/2014/main" val="383412141"/>
                  </a:ext>
                </a:extLst>
              </a:tr>
              <a:tr h="399818">
                <a:tc>
                  <a:txBody>
                    <a:bodyPr/>
                    <a:lstStyle/>
                    <a:p>
                      <a:r>
                        <a:rPr lang="en-GB" sz="1400">
                          <a:latin typeface="Bahnschrift"/>
                        </a:rPr>
                        <a:t>Key Vocabulary</a:t>
                      </a:r>
                    </a:p>
                  </a:txBody>
                  <a:tcPr/>
                </a:tc>
                <a:tc>
                  <a:txBody>
                    <a:bodyPr/>
                    <a:lstStyle/>
                    <a:p>
                      <a:r>
                        <a:rPr lang="en-GB" sz="1400" dirty="0">
                          <a:latin typeface="Bahnschrift"/>
                        </a:rPr>
                        <a:t>KS1: Pollution; Recycle; Nature; Plastic; Habitat; Litter; Clean; Sort</a:t>
                      </a:r>
                    </a:p>
                  </a:txBody>
                  <a:tcPr>
                    <a:lnB w="12700" cap="flat" cmpd="sng" algn="ctr">
                      <a:solidFill>
                        <a:schemeClr val="tx1"/>
                      </a:solidFill>
                      <a:prstDash val="solid"/>
                      <a:round/>
                      <a:headEnd type="none" w="med" len="med"/>
                      <a:tailEnd type="none" w="med" len="med"/>
                    </a:lnB>
                  </a:tcPr>
                </a:tc>
                <a:tc>
                  <a:txBody>
                    <a:bodyPr/>
                    <a:lstStyle/>
                    <a:p>
                      <a:r>
                        <a:rPr lang="en-GB" sz="1400" dirty="0">
                          <a:latin typeface="Bahnschrift"/>
                        </a:rPr>
                        <a:t>KS2: Climate crisis; Sustainability; Degradation; Ecosystem; Microplastics; Storyboard; Animation; Conservation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476970"/>
                  </a:ext>
                </a:extLst>
              </a:tr>
              <a:tr h="261281">
                <a:tc>
                  <a:txBody>
                    <a:bodyPr/>
                    <a:lstStyle/>
                    <a:p>
                      <a:r>
                        <a:rPr lang="en-GB" sz="1400">
                          <a:latin typeface="Bahnschrift"/>
                        </a:rPr>
                        <a:t>Resources needed</a:t>
                      </a:r>
                    </a:p>
                  </a:txBody>
                  <a:tcPr>
                    <a:lnR w="12700" cap="flat" cmpd="sng" algn="ctr">
                      <a:solidFill>
                        <a:schemeClr val="tx1"/>
                      </a:solidFill>
                      <a:prstDash val="solid"/>
                      <a:round/>
                      <a:headEnd type="none" w="med" len="med"/>
                      <a:tailEnd type="none" w="med" len="med"/>
                    </a:lnR>
                  </a:tcPr>
                </a:tc>
                <a:tc>
                  <a:txBody>
                    <a:bodyPr/>
                    <a:lstStyle/>
                    <a:p>
                      <a:pPr marL="213995" indent="-213995">
                        <a:buFont typeface="Arial" panose="020B0604020202020204" pitchFamily="34" charset="0"/>
                        <a:buChar char="•"/>
                      </a:pPr>
                      <a:r>
                        <a:rPr lang="en-GB" sz="1400" dirty="0">
                          <a:latin typeface="Bahnschrift"/>
                        </a:rPr>
                        <a:t>Access to books/internet,</a:t>
                      </a:r>
                    </a:p>
                    <a:p>
                      <a:pPr marL="214313" indent="-214313">
                        <a:buFont typeface="Arial" panose="020B0604020202020204" pitchFamily="34" charset="0"/>
                        <a:buChar char="•"/>
                      </a:pPr>
                      <a:r>
                        <a:rPr lang="en-GB" sz="1400" dirty="0">
                          <a:latin typeface="Bahnschrift" panose="020B0502040204020203" pitchFamily="34" charset="0"/>
                        </a:rPr>
                        <a:t>Images of polluted vs. clean environments</a:t>
                      </a:r>
                    </a:p>
                    <a:p>
                      <a:pPr marL="214313" indent="-214313">
                        <a:buFont typeface="Arial" panose="020B0604020202020204" pitchFamily="34" charset="0"/>
                        <a:buChar char="•"/>
                      </a:pPr>
                      <a:r>
                        <a:rPr lang="en-GB" sz="1400" dirty="0">
                          <a:latin typeface="Bahnschrift" panose="020B0502040204020203" pitchFamily="34" charset="0"/>
                        </a:rPr>
                        <a:t>Storyboard Template</a:t>
                      </a:r>
                    </a:p>
                    <a:p>
                      <a:pPr marL="214313" indent="-214313">
                        <a:buFont typeface="Arial" panose="020B0604020202020204" pitchFamily="34" charset="0"/>
                        <a:buChar char="•"/>
                      </a:pPr>
                      <a:r>
                        <a:rPr lang="en-GB" sz="1400" dirty="0">
                          <a:latin typeface="Bahnschrift" panose="020B0502040204020203" pitchFamily="34" charset="0"/>
                        </a:rPr>
                        <a:t>Computers/Tablets capable of stop-motion animation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400" b="1" u="none" dirty="0">
                          <a:latin typeface="Bahnschrift"/>
                        </a:rPr>
                        <a:t>Careers Links:</a:t>
                      </a:r>
                    </a:p>
                    <a:p>
                      <a:pPr marL="0" indent="0">
                        <a:buFont typeface="Arial" panose="020B0604020202020204" pitchFamily="34" charset="0"/>
                        <a:buNone/>
                      </a:pPr>
                      <a:r>
                        <a:rPr lang="en-GB" sz="1400" b="1" u="none" dirty="0">
                          <a:latin typeface="Bahnschrift"/>
                        </a:rPr>
                        <a:t>Animator / Stop-Motion Artist</a:t>
                      </a:r>
                      <a:r>
                        <a:rPr lang="en-GB" sz="1400" b="0" u="none" dirty="0">
                          <a:latin typeface="Bahnschrift"/>
                        </a:rPr>
                        <a:t> – Uses storytelling and visual design to create animations, often for education or environmental campaigns.</a:t>
                      </a:r>
                    </a:p>
                    <a:p>
                      <a:pPr marL="0" indent="0">
                        <a:buFont typeface="Arial" panose="020B0604020202020204" pitchFamily="34" charset="0"/>
                        <a:buNone/>
                      </a:pPr>
                      <a:r>
                        <a:rPr lang="en-GB" sz="1400" b="1" u="none" dirty="0">
                          <a:latin typeface="Bahnschrift"/>
                        </a:rPr>
                        <a:t>Marine Biologist </a:t>
                      </a:r>
                      <a:r>
                        <a:rPr lang="en-GB" sz="1400" b="0" u="none" dirty="0">
                          <a:latin typeface="Bahnschrift"/>
                        </a:rPr>
                        <a:t>– Works to understand and protect ocean life, including the impact of plastic pollution.</a:t>
                      </a:r>
                    </a:p>
                    <a:p>
                      <a:pPr marL="0" indent="0">
                        <a:buFont typeface="Arial" panose="020B0604020202020204" pitchFamily="34" charset="0"/>
                        <a:buNone/>
                      </a:pPr>
                      <a:r>
                        <a:rPr lang="en-GB" sz="1400" b="1" u="none" dirty="0">
                          <a:latin typeface="Bahnschrift"/>
                        </a:rPr>
                        <a:t>Environmental Engineer </a:t>
                      </a:r>
                      <a:r>
                        <a:rPr lang="en-GB" sz="1400" b="0" u="none" dirty="0">
                          <a:latin typeface="Bahnschrift"/>
                        </a:rPr>
                        <a:t>– Designs solutions to reduce pollution and improve sustainability.</a:t>
                      </a:r>
                    </a:p>
                    <a:p>
                      <a:pPr marL="0" indent="0">
                        <a:buFont typeface="Arial" panose="020B0604020202020204" pitchFamily="34" charset="0"/>
                        <a:buNone/>
                      </a:pPr>
                      <a:r>
                        <a:rPr lang="en-GB" sz="1400" b="1" u="none" dirty="0">
                          <a:latin typeface="Bahnschrift"/>
                        </a:rPr>
                        <a:t>Environmental Educator </a:t>
                      </a:r>
                      <a:r>
                        <a:rPr lang="en-GB" sz="1400" b="0" u="none" dirty="0">
                          <a:latin typeface="Bahnschrift"/>
                        </a:rPr>
                        <a:t>– Teaches others about nature and sustainability.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36229"/>
                  </a:ext>
                </a:extLst>
              </a:tr>
            </a:tbl>
          </a:graphicData>
        </a:graphic>
      </p:graphicFrame>
      <p:pic>
        <p:nvPicPr>
          <p:cNvPr id="5" name="Picture 2" descr="Image result for earth stories film festival">
            <a:extLst>
              <a:ext uri="{FF2B5EF4-FFF2-40B4-BE49-F238E27FC236}">
                <a16:creationId xmlns:a16="http://schemas.microsoft.com/office/drawing/2014/main" id="{97C426B9-3B10-3C81-9A05-DD0DE134B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24" y="67422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a:extLst>
              <a:ext uri="{FF2B5EF4-FFF2-40B4-BE49-F238E27FC236}">
                <a16:creationId xmlns:a16="http://schemas.microsoft.com/office/drawing/2014/main" id="{B83F9A8F-B8CD-7599-6AF2-530BD9F5C179}"/>
              </a:ext>
            </a:extLst>
          </p:cNvPr>
          <p:cNvPicPr>
            <a:picLocks noChangeAspect="1"/>
          </p:cNvPicPr>
          <p:nvPr/>
        </p:nvPicPr>
        <p:blipFill>
          <a:blip r:embed="rId5"/>
          <a:stretch>
            <a:fillRect/>
          </a:stretch>
        </p:blipFill>
        <p:spPr>
          <a:xfrm>
            <a:off x="10718713" y="534589"/>
            <a:ext cx="994205" cy="900000"/>
          </a:xfrm>
          <a:prstGeom prst="rect">
            <a:avLst/>
          </a:prstGeom>
        </p:spPr>
      </p:pic>
      <p:sp>
        <p:nvSpPr>
          <p:cNvPr id="14" name="Title 3">
            <a:extLst>
              <a:ext uri="{FF2B5EF4-FFF2-40B4-BE49-F238E27FC236}">
                <a16:creationId xmlns:a16="http://schemas.microsoft.com/office/drawing/2014/main" id="{F95B9D69-EE0D-3145-C446-E98A3168E8FD}"/>
              </a:ext>
            </a:extLst>
          </p:cNvPr>
          <p:cNvSpPr txBox="1">
            <a:spLocks/>
          </p:cNvSpPr>
          <p:nvPr/>
        </p:nvSpPr>
        <p:spPr>
          <a:xfrm>
            <a:off x="616226" y="295447"/>
            <a:ext cx="10881846" cy="247079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5867"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t>        Lesson Plan</a:t>
            </a:r>
            <a:br>
              <a:rPr kumimoji="0" lang="en-GB" sz="5867"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br>
            <a:r>
              <a:rPr kumimoji="0" lang="en-GB" sz="2800"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t>                 Activity time: 60 minutes </a:t>
            </a:r>
            <a:r>
              <a:rPr kumimoji="0" lang="en-GB" sz="1800"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t>(allow additional time for follow-up activities)</a:t>
            </a:r>
            <a:br>
              <a:rPr kumimoji="0" lang="en-GB" sz="2800"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br>
            <a:br>
              <a:rPr kumimoji="0" lang="en-GB" sz="1600"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br>
            <a:r>
              <a:rPr kumimoji="0" lang="en-GB" sz="2025"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rPr>
              <a:t>This activity is designed to get students thinking about the social, economic and environmental impacts of human activity (tourism).</a:t>
            </a:r>
            <a:endParaRPr kumimoji="0" lang="en-GB" sz="5867" b="0" i="0" u="none" strike="noStrike" kern="1200" cap="none" spc="0" normalizeH="0" baseline="0" noProof="0" dirty="0">
              <a:ln>
                <a:noFill/>
              </a:ln>
              <a:solidFill>
                <a:srgbClr val="282541"/>
              </a:solidFill>
              <a:effectLst/>
              <a:uLnTx/>
              <a:uFillTx/>
              <a:latin typeface="Bahnschrift" panose="020B0502040204020203" pitchFamily="34" charset="0"/>
              <a:ea typeface="+mj-ea"/>
              <a:cs typeface="+mj-cs"/>
            </a:endParaRPr>
          </a:p>
        </p:txBody>
      </p:sp>
      <p:pic>
        <p:nvPicPr>
          <p:cNvPr id="4" name="Picture 3">
            <a:extLst>
              <a:ext uri="{FF2B5EF4-FFF2-40B4-BE49-F238E27FC236}">
                <a16:creationId xmlns:a16="http://schemas.microsoft.com/office/drawing/2014/main" id="{E008FC14-420B-F8B7-9F2B-430907DB8F43}"/>
              </a:ext>
            </a:extLst>
          </p:cNvPr>
          <p:cNvPicPr>
            <a:picLocks noChangeAspect="1"/>
          </p:cNvPicPr>
          <p:nvPr/>
        </p:nvPicPr>
        <p:blipFill>
          <a:blip r:embed="rId6"/>
          <a:stretch>
            <a:fillRect/>
          </a:stretch>
        </p:blipFill>
        <p:spPr>
          <a:xfrm>
            <a:off x="9726190" y="534589"/>
            <a:ext cx="992523" cy="900000"/>
          </a:xfrm>
          <a:prstGeom prst="rect">
            <a:avLst/>
          </a:prstGeom>
        </p:spPr>
      </p:pic>
      <p:pic>
        <p:nvPicPr>
          <p:cNvPr id="12" name="Picture 11">
            <a:extLst>
              <a:ext uri="{FF2B5EF4-FFF2-40B4-BE49-F238E27FC236}">
                <a16:creationId xmlns:a16="http://schemas.microsoft.com/office/drawing/2014/main" id="{47B74616-F197-980D-30BE-25045C716F5B}"/>
              </a:ext>
            </a:extLst>
          </p:cNvPr>
          <p:cNvPicPr>
            <a:picLocks noChangeAspect="1"/>
          </p:cNvPicPr>
          <p:nvPr/>
        </p:nvPicPr>
        <p:blipFill>
          <a:blip r:embed="rId7"/>
          <a:stretch>
            <a:fillRect/>
          </a:stretch>
        </p:blipFill>
        <p:spPr>
          <a:xfrm>
            <a:off x="8725792" y="534589"/>
            <a:ext cx="994382" cy="900000"/>
          </a:xfrm>
          <a:prstGeom prst="rect">
            <a:avLst/>
          </a:prstGeom>
        </p:spPr>
      </p:pic>
    </p:spTree>
    <p:extLst>
      <p:ext uri="{BB962C8B-B14F-4D97-AF65-F5344CB8AC3E}">
        <p14:creationId xmlns:p14="http://schemas.microsoft.com/office/powerpoint/2010/main" val="395083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61B49-A281-2074-18A4-03126E36F169}"/>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0EAF7CF-2CAA-91C3-53C3-EE4CD1C80A1D}"/>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60191258-68D2-4095-4D64-E5748579E548}"/>
              </a:ext>
            </a:extLst>
          </p:cNvPr>
          <p:cNvSpPr>
            <a:spLocks noGrp="1"/>
          </p:cNvSpPr>
          <p:nvPr>
            <p:ph type="title"/>
          </p:nvPr>
        </p:nvSpPr>
        <p:spPr>
          <a:xfrm>
            <a:off x="2348876" y="338824"/>
            <a:ext cx="9212072" cy="2470797"/>
          </a:xfrm>
        </p:spPr>
        <p:txBody>
          <a:bodyPr>
            <a:normAutofit/>
          </a:bodyPr>
          <a:lstStyle/>
          <a:p>
            <a:r>
              <a:rPr lang="en-GB" dirty="0">
                <a:latin typeface="Bahnschrift" panose="020B0502040204020203" pitchFamily="34" charset="0"/>
              </a:rPr>
              <a:t>Education for Sustainable Development</a:t>
            </a:r>
          </a:p>
        </p:txBody>
      </p:sp>
      <p:pic>
        <p:nvPicPr>
          <p:cNvPr id="5" name="Picture 2" descr="Image result for earth stories film festival">
            <a:extLst>
              <a:ext uri="{FF2B5EF4-FFF2-40B4-BE49-F238E27FC236}">
                <a16:creationId xmlns:a16="http://schemas.microsoft.com/office/drawing/2014/main" id="{8B2B32F6-33AA-86F8-B813-E163D0579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4" y="1124222"/>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TextBox 9">
            <a:extLst>
              <a:ext uri="{FF2B5EF4-FFF2-40B4-BE49-F238E27FC236}">
                <a16:creationId xmlns:a16="http://schemas.microsoft.com/office/drawing/2014/main" id="{4B2DF99A-1F45-3760-4B07-3CF2CDB0880D}"/>
              </a:ext>
            </a:extLst>
          </p:cNvPr>
          <p:cNvSpPr txBox="1"/>
          <p:nvPr/>
        </p:nvSpPr>
        <p:spPr>
          <a:xfrm>
            <a:off x="692512" y="2408879"/>
            <a:ext cx="10970398" cy="3593291"/>
          </a:xfrm>
          <a:prstGeom prst="rect">
            <a:avLst/>
          </a:prstGeom>
          <a:noFill/>
        </p:spPr>
        <p:txBody>
          <a:bodyPr wrap="square">
            <a:spAutoFit/>
          </a:bodyPr>
          <a:lstStyle/>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Film: </a:t>
            </a:r>
            <a:r>
              <a:rPr lang="en-GB" dirty="0">
                <a:solidFill>
                  <a:srgbClr val="424242"/>
                </a:solidFill>
                <a:latin typeface="Bahnschrift" panose="020B0502040204020203" pitchFamily="34" charset="0"/>
              </a:rPr>
              <a:t>Robbie &amp; Mollie</a:t>
            </a:r>
            <a:endParaRPr lang="en-GB" i="0" dirty="0">
              <a:solidFill>
                <a:srgbClr val="424242"/>
              </a:solidFill>
              <a:effectLst/>
              <a:latin typeface="Bahnschrift" panose="020B0502040204020203" pitchFamily="34" charset="0"/>
            </a:endParaRP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Key Themes: </a:t>
            </a:r>
            <a:r>
              <a:rPr lang="en-GB" i="0" dirty="0">
                <a:solidFill>
                  <a:srgbClr val="424242"/>
                </a:solidFill>
                <a:effectLst/>
                <a:latin typeface="Bahnschrift" panose="020B0502040204020203" pitchFamily="34" charset="0"/>
              </a:rPr>
              <a:t>Plastic pollution, marine life, climate crisis, nature’s degradation, sustainable futures, human-nature connection.</a:t>
            </a:r>
            <a:endParaRPr lang="en-GB" b="1" i="0" dirty="0">
              <a:solidFill>
                <a:srgbClr val="424242"/>
              </a:solidFill>
              <a:effectLst/>
              <a:latin typeface="Bahnschrift" panose="020B0502040204020203" pitchFamily="34" charset="0"/>
            </a:endParaRPr>
          </a:p>
          <a:p>
            <a:pPr algn="l">
              <a:lnSpc>
                <a:spcPts val="2100"/>
              </a:lnSpc>
              <a:spcBef>
                <a:spcPts val="975"/>
              </a:spcBef>
              <a:spcAft>
                <a:spcPts val="225"/>
              </a:spcAft>
              <a:buNone/>
            </a:pPr>
            <a:r>
              <a:rPr lang="en-GB" b="1" i="0" dirty="0">
                <a:solidFill>
                  <a:srgbClr val="424242"/>
                </a:solidFill>
                <a:effectLst/>
                <a:latin typeface="Bahnschrift" panose="020B0502040204020203" pitchFamily="34" charset="0"/>
              </a:rPr>
              <a:t>Main Activities:</a:t>
            </a:r>
          </a:p>
          <a:p>
            <a:pPr marL="285750" indent="-285750" algn="l">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Image sorting and reflection/discussion on polluted vs. clean environments</a:t>
            </a:r>
          </a:p>
          <a:p>
            <a:pPr marL="285750" indent="-285750" algn="l">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Watch and discuss Robbie &amp; Mollie (stop-motion short)</a:t>
            </a:r>
          </a:p>
          <a:p>
            <a:pPr marL="285750" indent="-285750" algn="l">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Brainstorm and storyboard original climate-themed animations</a:t>
            </a:r>
          </a:p>
          <a:p>
            <a:pPr marL="285750" indent="-285750" algn="l">
              <a:lnSpc>
                <a:spcPts val="2100"/>
              </a:lnSpc>
              <a:spcBef>
                <a:spcPts val="975"/>
              </a:spcBef>
              <a:spcAft>
                <a:spcPts val="225"/>
              </a:spcAft>
              <a:buFont typeface="Arial" panose="020B0604020202020204" pitchFamily="34" charset="0"/>
              <a:buChar char="•"/>
            </a:pPr>
            <a:r>
              <a:rPr lang="en-GB" i="0" dirty="0">
                <a:solidFill>
                  <a:srgbClr val="424242"/>
                </a:solidFill>
                <a:effectLst/>
                <a:latin typeface="Bahnschrift" panose="020B0502040204020203" pitchFamily="34" charset="0"/>
              </a:rPr>
              <a:t>Optional: Create stop-motion animations and share with the community.</a:t>
            </a:r>
          </a:p>
          <a:p>
            <a:pPr algn="l">
              <a:lnSpc>
                <a:spcPts val="2100"/>
              </a:lnSpc>
              <a:spcBef>
                <a:spcPts val="975"/>
              </a:spcBef>
              <a:spcAft>
                <a:spcPts val="225"/>
              </a:spcAft>
            </a:pPr>
            <a:r>
              <a:rPr lang="en-GB" i="0" dirty="0">
                <a:solidFill>
                  <a:srgbClr val="424242"/>
                </a:solidFill>
                <a:effectLst/>
                <a:latin typeface="Bahnschrift" panose="020B0502040204020203" pitchFamily="34" charset="0"/>
              </a:rPr>
              <a:t>Mapped to the United Nations Sustainable Development Goals:</a:t>
            </a:r>
          </a:p>
        </p:txBody>
      </p:sp>
      <p:graphicFrame>
        <p:nvGraphicFramePr>
          <p:cNvPr id="11" name="Table 10">
            <a:extLst>
              <a:ext uri="{FF2B5EF4-FFF2-40B4-BE49-F238E27FC236}">
                <a16:creationId xmlns:a16="http://schemas.microsoft.com/office/drawing/2014/main" id="{54705C6F-C7D9-DE7A-4860-67BB460D79C3}"/>
              </a:ext>
            </a:extLst>
          </p:cNvPr>
          <p:cNvGraphicFramePr>
            <a:graphicFrameLocks noGrp="1"/>
          </p:cNvGraphicFramePr>
          <p:nvPr>
            <p:extLst>
              <p:ext uri="{D42A27DB-BD31-4B8C-83A1-F6EECF244321}">
                <p14:modId xmlns:p14="http://schemas.microsoft.com/office/powerpoint/2010/main" val="2343328465"/>
              </p:ext>
            </p:extLst>
          </p:nvPr>
        </p:nvGraphicFramePr>
        <p:xfrm>
          <a:off x="774224" y="6017731"/>
          <a:ext cx="10617676" cy="5874789"/>
        </p:xfrm>
        <a:graphic>
          <a:graphicData uri="http://schemas.openxmlformats.org/drawingml/2006/table">
            <a:tbl>
              <a:tblPr firstRow="1" bandRow="1">
                <a:tableStyleId>{5940675A-B579-460E-94D1-54222C63F5DA}</a:tableStyleId>
              </a:tblPr>
              <a:tblGrid>
                <a:gridCol w="2292826">
                  <a:extLst>
                    <a:ext uri="{9D8B030D-6E8A-4147-A177-3AD203B41FA5}">
                      <a16:colId xmlns:a16="http://schemas.microsoft.com/office/drawing/2014/main" val="3591708738"/>
                    </a:ext>
                  </a:extLst>
                </a:gridCol>
                <a:gridCol w="8324850">
                  <a:extLst>
                    <a:ext uri="{9D8B030D-6E8A-4147-A177-3AD203B41FA5}">
                      <a16:colId xmlns:a16="http://schemas.microsoft.com/office/drawing/2014/main" val="761916147"/>
                    </a:ext>
                  </a:extLst>
                </a:gridCol>
              </a:tblGrid>
              <a:tr h="1131739">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Climate Action - </a:t>
                      </a:r>
                      <a:r>
                        <a:rPr lang="en-GB" sz="1800" b="0" dirty="0">
                          <a:latin typeface="Bahnschrift" panose="020B0502040204020203" pitchFamily="34" charset="0"/>
                        </a:rPr>
                        <a:t>Encourages awareness and creative expression around climate change and its impacts.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25234"/>
                  </a:ext>
                </a:extLst>
              </a:tr>
              <a:tr h="1157376">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dirty="0">
                          <a:latin typeface="Bahnschrift" panose="020B0502040204020203" pitchFamily="34" charset="0"/>
                        </a:rPr>
                        <a:t>Life Below Water </a:t>
                      </a:r>
                      <a:r>
                        <a:rPr lang="en-GB" sz="1800" dirty="0">
                          <a:latin typeface="Bahnschrift" panose="020B0502040204020203" pitchFamily="34" charset="0"/>
                        </a:rPr>
                        <a:t>- Focuses on marine pollution and its effects on ocean life, as seen in Robbie &amp; Mollie.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dirty="0">
                        <a:latin typeface="Bahnschrif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219310"/>
                  </a:ext>
                </a:extLst>
              </a:tr>
              <a:tr h="1137848">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1" i="0" kern="1200" dirty="0">
                          <a:solidFill>
                            <a:schemeClr val="tx1"/>
                          </a:solidFill>
                          <a:effectLst/>
                          <a:latin typeface="Bahnschrift" panose="020B0502040204020203" pitchFamily="34" charset="0"/>
                          <a:ea typeface="+mn-ea"/>
                          <a:cs typeface="+mn-cs"/>
                        </a:rPr>
                        <a:t>Life on Land</a:t>
                      </a:r>
                      <a:r>
                        <a:rPr lang="en-GB" sz="1800" b="0" i="0" kern="1200" dirty="0">
                          <a:solidFill>
                            <a:schemeClr val="tx1"/>
                          </a:solidFill>
                          <a:effectLst/>
                          <a:latin typeface="Bahnschrift" panose="020B0502040204020203" pitchFamily="34" charset="0"/>
                          <a:ea typeface="+mn-ea"/>
                          <a:cs typeface="+mn-cs"/>
                        </a:rPr>
                        <a:t> – Supports understanding of nature’s degradation and the importance of biodiversity.</a:t>
                      </a: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583455"/>
                  </a:ext>
                </a:extLst>
              </a:tr>
              <a:tr h="1078927">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Bahnschrift" panose="020B0502040204020203" pitchFamily="34" charset="0"/>
                        </a:rPr>
                        <a:t>Responsible Consumption and Production - </a:t>
                      </a:r>
                      <a:r>
                        <a:rPr lang="en-GB" sz="1800" b="0" dirty="0">
                          <a:latin typeface="Bahnschrift" panose="020B0502040204020203" pitchFamily="34" charset="0"/>
                        </a:rPr>
                        <a:t>Promotes reflection on plastic use and sustainable alternatives.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6315002"/>
                  </a:ext>
                </a:extLst>
              </a:tr>
              <a:tr h="1337555">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kern="1200" dirty="0">
                          <a:solidFill>
                            <a:schemeClr val="tx1"/>
                          </a:solidFill>
                          <a:effectLst/>
                          <a:latin typeface="Bahnschrift" panose="020B0502040204020203" pitchFamily="34" charset="0"/>
                          <a:ea typeface="+mn-ea"/>
                          <a:cs typeface="+mn-cs"/>
                        </a:rPr>
                        <a:t>Quality Education</a:t>
                      </a:r>
                      <a:r>
                        <a:rPr lang="en-GB" sz="1800" b="0" i="0" kern="1200" dirty="0">
                          <a:solidFill>
                            <a:schemeClr val="tx1"/>
                          </a:solidFill>
                          <a:effectLst/>
                          <a:latin typeface="Bahnschrift" panose="020B0502040204020203" pitchFamily="34" charset="0"/>
                          <a:ea typeface="+mn-ea"/>
                          <a:cs typeface="+mn-cs"/>
                        </a:rPr>
                        <a:t> – Promotes critical thinking and civic engagement.</a:t>
                      </a:r>
                      <a:endParaRPr lang="en-GB" sz="1800" dirty="0">
                        <a:latin typeface="Bahnschrif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5774768"/>
                  </a:ext>
                </a:extLst>
              </a:tr>
            </a:tbl>
          </a:graphicData>
        </a:graphic>
      </p:graphicFrame>
      <p:pic>
        <p:nvPicPr>
          <p:cNvPr id="13" name="Picture 12" descr="A green and white sign with a globe and text&#10;&#10;AI-generated content may be incorrect.">
            <a:extLst>
              <a:ext uri="{FF2B5EF4-FFF2-40B4-BE49-F238E27FC236}">
                <a16:creationId xmlns:a16="http://schemas.microsoft.com/office/drawing/2014/main" id="{D06F6036-3498-A6A5-7F16-590160426A13}"/>
              </a:ext>
            </a:extLst>
          </p:cNvPr>
          <p:cNvPicPr>
            <a:picLocks noChangeAspect="1"/>
          </p:cNvPicPr>
          <p:nvPr/>
        </p:nvPicPr>
        <p:blipFill>
          <a:blip r:embed="rId3"/>
          <a:stretch>
            <a:fillRect/>
          </a:stretch>
        </p:blipFill>
        <p:spPr>
          <a:xfrm>
            <a:off x="1672513" y="6124775"/>
            <a:ext cx="873785" cy="873785"/>
          </a:xfrm>
          <a:prstGeom prst="rect">
            <a:avLst/>
          </a:prstGeom>
        </p:spPr>
      </p:pic>
      <p:pic>
        <p:nvPicPr>
          <p:cNvPr id="14" name="Picture 13">
            <a:extLst>
              <a:ext uri="{FF2B5EF4-FFF2-40B4-BE49-F238E27FC236}">
                <a16:creationId xmlns:a16="http://schemas.microsoft.com/office/drawing/2014/main" id="{38EC4EB9-5B8D-4DBA-091B-D66250B0D2F2}"/>
              </a:ext>
            </a:extLst>
          </p:cNvPr>
          <p:cNvPicPr>
            <a:picLocks noChangeAspect="1"/>
          </p:cNvPicPr>
          <p:nvPr/>
        </p:nvPicPr>
        <p:blipFill>
          <a:blip r:embed="rId4"/>
          <a:srcRect l="26242" r="26042"/>
          <a:stretch>
            <a:fillRect/>
          </a:stretch>
        </p:blipFill>
        <p:spPr>
          <a:xfrm>
            <a:off x="1687331" y="10617382"/>
            <a:ext cx="873785" cy="877445"/>
          </a:xfrm>
          <a:prstGeom prst="rect">
            <a:avLst/>
          </a:prstGeom>
        </p:spPr>
      </p:pic>
      <p:sp>
        <p:nvSpPr>
          <p:cNvPr id="16" name="TextBox 15">
            <a:extLst>
              <a:ext uri="{FF2B5EF4-FFF2-40B4-BE49-F238E27FC236}">
                <a16:creationId xmlns:a16="http://schemas.microsoft.com/office/drawing/2014/main" id="{80583FA1-ED60-19BB-CDEC-B4C1F18DC417}"/>
              </a:ext>
            </a:extLst>
          </p:cNvPr>
          <p:cNvSpPr txBox="1"/>
          <p:nvPr/>
        </p:nvSpPr>
        <p:spPr>
          <a:xfrm>
            <a:off x="636677" y="11612330"/>
            <a:ext cx="10781099" cy="646331"/>
          </a:xfrm>
          <a:prstGeom prst="rect">
            <a:avLst/>
          </a:prstGeom>
          <a:noFill/>
        </p:spPr>
        <p:txBody>
          <a:bodyPr wrap="square">
            <a:spAutoFit/>
          </a:bodyPr>
          <a:lstStyle/>
          <a:p>
            <a:r>
              <a:rPr lang="en-GB" i="0" dirty="0">
                <a:solidFill>
                  <a:srgbClr val="424242"/>
                </a:solidFill>
                <a:effectLst/>
                <a:latin typeface="Bahnschrift" panose="020B0502040204020203" pitchFamily="34" charset="0"/>
              </a:rPr>
              <a:t>Mapped to UNESCO’s eight key competencies for sustainability, </a:t>
            </a:r>
            <a:r>
              <a:rPr lang="en-GB" b="0" i="0" dirty="0">
                <a:solidFill>
                  <a:srgbClr val="424242"/>
                </a:solidFill>
                <a:effectLst/>
                <a:latin typeface="Bahnschrift" panose="020B0502040204020203" pitchFamily="34" charset="0"/>
              </a:rPr>
              <a:t>which are designed to equip learners with the knowledge, skills, values, and attitudes needed to contribute to sustainable development.</a:t>
            </a:r>
            <a:endParaRPr lang="en-GB" dirty="0">
              <a:latin typeface="Bahnschrift" panose="020B0502040204020203" pitchFamily="34" charset="0"/>
            </a:endParaRPr>
          </a:p>
        </p:txBody>
      </p:sp>
      <p:graphicFrame>
        <p:nvGraphicFramePr>
          <p:cNvPr id="17" name="Table 16">
            <a:extLst>
              <a:ext uri="{FF2B5EF4-FFF2-40B4-BE49-F238E27FC236}">
                <a16:creationId xmlns:a16="http://schemas.microsoft.com/office/drawing/2014/main" id="{344FC5DE-B7AC-FA26-3CF1-38C4648434A2}"/>
              </a:ext>
            </a:extLst>
          </p:cNvPr>
          <p:cNvGraphicFramePr>
            <a:graphicFrameLocks noGrp="1"/>
          </p:cNvGraphicFramePr>
          <p:nvPr>
            <p:extLst>
              <p:ext uri="{D42A27DB-BD31-4B8C-83A1-F6EECF244321}">
                <p14:modId xmlns:p14="http://schemas.microsoft.com/office/powerpoint/2010/main" val="1917651764"/>
              </p:ext>
            </p:extLst>
          </p:nvPr>
        </p:nvGraphicFramePr>
        <p:xfrm>
          <a:off x="692512" y="12314959"/>
          <a:ext cx="10617675" cy="3200400"/>
        </p:xfrm>
        <a:graphic>
          <a:graphicData uri="http://schemas.openxmlformats.org/drawingml/2006/table">
            <a:tbl>
              <a:tblPr firstRow="1" bandRow="1">
                <a:tableStyleId>{5940675A-B579-460E-94D1-54222C63F5DA}</a:tableStyleId>
              </a:tblPr>
              <a:tblGrid>
                <a:gridCol w="3169126">
                  <a:extLst>
                    <a:ext uri="{9D8B030D-6E8A-4147-A177-3AD203B41FA5}">
                      <a16:colId xmlns:a16="http://schemas.microsoft.com/office/drawing/2014/main" val="1092385362"/>
                    </a:ext>
                  </a:extLst>
                </a:gridCol>
                <a:gridCol w="7448549">
                  <a:extLst>
                    <a:ext uri="{9D8B030D-6E8A-4147-A177-3AD203B41FA5}">
                      <a16:colId xmlns:a16="http://schemas.microsoft.com/office/drawing/2014/main" val="3339011268"/>
                    </a:ext>
                  </a:extLst>
                </a:gridCol>
              </a:tblGrid>
              <a:tr h="370840">
                <a:tc>
                  <a:txBody>
                    <a:bodyPr/>
                    <a:lstStyle/>
                    <a:p>
                      <a:r>
                        <a:rPr lang="en-GB" sz="1800" dirty="0">
                          <a:latin typeface="Bahnschrift" panose="020B0502040204020203" pitchFamily="34" charset="0"/>
                        </a:rPr>
                        <a:t>Systems Thinking</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Students explore how human actions (e.g. plastic use) affect ecosystems and communities.</a:t>
                      </a:r>
                    </a:p>
                  </a:txBody>
                  <a:tcPr/>
                </a:tc>
                <a:extLst>
                  <a:ext uri="{0D108BD9-81ED-4DB2-BD59-A6C34878D82A}">
                    <a16:rowId xmlns:a16="http://schemas.microsoft.com/office/drawing/2014/main" val="336095710"/>
                  </a:ext>
                </a:extLst>
              </a:tr>
              <a:tr h="370840">
                <a:tc>
                  <a:txBody>
                    <a:bodyPr/>
                    <a:lstStyle/>
                    <a:p>
                      <a:r>
                        <a:rPr lang="en-GB" sz="1800" dirty="0">
                          <a:latin typeface="Bahnschrift" panose="020B0502040204020203" pitchFamily="34" charset="0"/>
                        </a:rPr>
                        <a:t>Critical Thinking</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Encourages analysis of environmental issues and creative problem-solving through storytelling.</a:t>
                      </a:r>
                    </a:p>
                  </a:txBody>
                  <a:tcPr/>
                </a:tc>
                <a:extLst>
                  <a:ext uri="{0D108BD9-81ED-4DB2-BD59-A6C34878D82A}">
                    <a16:rowId xmlns:a16="http://schemas.microsoft.com/office/drawing/2014/main" val="2601379724"/>
                  </a:ext>
                </a:extLst>
              </a:tr>
              <a:tr h="370840">
                <a:tc>
                  <a:txBody>
                    <a:bodyPr/>
                    <a:lstStyle/>
                    <a:p>
                      <a:r>
                        <a:rPr lang="en-GB" sz="1800" dirty="0">
                          <a:latin typeface="Bahnschrift" panose="020B0502040204020203" pitchFamily="34" charset="0"/>
                        </a:rPr>
                        <a:t>Self-Awareness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800" b="0" i="0" dirty="0">
                          <a:solidFill>
                            <a:srgbClr val="424242"/>
                          </a:solidFill>
                          <a:effectLst/>
                          <a:latin typeface="Bahnschrift" panose="020B0502040204020203" pitchFamily="34" charset="0"/>
                        </a:rPr>
                        <a:t>Learners reflect on their feelings about environmental change and their role in shaping the future.</a:t>
                      </a:r>
                    </a:p>
                  </a:txBody>
                  <a:tcPr/>
                </a:tc>
                <a:extLst>
                  <a:ext uri="{0D108BD9-81ED-4DB2-BD59-A6C34878D82A}">
                    <a16:rowId xmlns:a16="http://schemas.microsoft.com/office/drawing/2014/main" val="632302948"/>
                  </a:ext>
                </a:extLst>
              </a:tr>
              <a:tr h="370840">
                <a:tc>
                  <a:txBody>
                    <a:bodyPr/>
                    <a:lstStyle/>
                    <a:p>
                      <a:r>
                        <a:rPr lang="en-GB" sz="1800" dirty="0">
                          <a:latin typeface="Bahnschrift" panose="020B0502040204020203" pitchFamily="34" charset="0"/>
                        </a:rPr>
                        <a:t>Collaboration</a:t>
                      </a:r>
                    </a:p>
                  </a:txBody>
                  <a:tcPr/>
                </a:tc>
                <a:tc>
                  <a:txBody>
                    <a:bodyPr/>
                    <a:lstStyle/>
                    <a:p>
                      <a:r>
                        <a:rPr lang="en-GB" sz="1800" dirty="0">
                          <a:latin typeface="Bahnschrift" panose="020B0502040204020203" pitchFamily="34" charset="0"/>
                        </a:rPr>
                        <a:t>Group discussions and storyboarding foster teamwork and shared responsibility.</a:t>
                      </a:r>
                    </a:p>
                  </a:txBody>
                  <a:tcPr/>
                </a:tc>
                <a:extLst>
                  <a:ext uri="{0D108BD9-81ED-4DB2-BD59-A6C34878D82A}">
                    <a16:rowId xmlns:a16="http://schemas.microsoft.com/office/drawing/2014/main" val="474305089"/>
                  </a:ext>
                </a:extLst>
              </a:tr>
              <a:tr h="370840">
                <a:tc>
                  <a:txBody>
                    <a:bodyPr/>
                    <a:lstStyle/>
                    <a:p>
                      <a:r>
                        <a:rPr lang="en-GB" sz="1800" dirty="0">
                          <a:latin typeface="Bahnschrift" panose="020B0502040204020203" pitchFamily="34" charset="0"/>
                        </a:rPr>
                        <a:t>Normative</a:t>
                      </a:r>
                    </a:p>
                  </a:txBody>
                  <a:tcPr/>
                </a:tc>
                <a:tc>
                  <a:txBody>
                    <a:bodyPr/>
                    <a:lstStyle/>
                    <a:p>
                      <a:r>
                        <a:rPr lang="en-GB" sz="1800" dirty="0">
                          <a:latin typeface="Bahnschrift" panose="020B0502040204020203" pitchFamily="34" charset="0"/>
                        </a:rPr>
                        <a:t>Promotes ethical thinking about sustainability, justice, and care for the planet.</a:t>
                      </a:r>
                    </a:p>
                  </a:txBody>
                  <a:tcPr/>
                </a:tc>
                <a:extLst>
                  <a:ext uri="{0D108BD9-81ED-4DB2-BD59-A6C34878D82A}">
                    <a16:rowId xmlns:a16="http://schemas.microsoft.com/office/drawing/2014/main" val="1020533030"/>
                  </a:ext>
                </a:extLst>
              </a:tr>
            </a:tbl>
          </a:graphicData>
        </a:graphic>
      </p:graphicFrame>
      <p:pic>
        <p:nvPicPr>
          <p:cNvPr id="2" name="Picture 6" descr="Sustainable Development Goal 15: Life on Land">
            <a:extLst>
              <a:ext uri="{FF2B5EF4-FFF2-40B4-BE49-F238E27FC236}">
                <a16:creationId xmlns:a16="http://schemas.microsoft.com/office/drawing/2014/main" id="{1438BA90-9E18-730A-9D86-1A77250B3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512" y="8458498"/>
            <a:ext cx="873785" cy="873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DG 14: Conserve &amp; Sustainably Use Ocean &amp; Marine Resources">
            <a:extLst>
              <a:ext uri="{FF2B5EF4-FFF2-40B4-BE49-F238E27FC236}">
                <a16:creationId xmlns:a16="http://schemas.microsoft.com/office/drawing/2014/main" id="{03C843D8-1E78-BBE0-1B36-9CCC0CF5F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513" y="7251731"/>
            <a:ext cx="873785" cy="873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stainability Hub">
            <a:extLst>
              <a:ext uri="{FF2B5EF4-FFF2-40B4-BE49-F238E27FC236}">
                <a16:creationId xmlns:a16="http://schemas.microsoft.com/office/drawing/2014/main" id="{6CF25500-CFE7-AFBD-0F3D-5A1CDFDDDA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7331" y="9585454"/>
            <a:ext cx="873785" cy="87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606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earth stories film festival">
            <a:extLst>
              <a:ext uri="{FF2B5EF4-FFF2-40B4-BE49-F238E27FC236}">
                <a16:creationId xmlns:a16="http://schemas.microsoft.com/office/drawing/2014/main" id="{EACB800A-60EC-EDDE-B305-29A03E0C4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845" y="618896"/>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Rectangle: Rounded Corners 3">
            <a:extLst>
              <a:ext uri="{FF2B5EF4-FFF2-40B4-BE49-F238E27FC236}">
                <a16:creationId xmlns:a16="http://schemas.microsoft.com/office/drawing/2014/main" id="{EB906112-D97C-3516-9FAA-AD8DAE8514CF}"/>
              </a:ext>
            </a:extLst>
          </p:cNvPr>
          <p:cNvSpPr/>
          <p:nvPr/>
        </p:nvSpPr>
        <p:spPr>
          <a:xfrm>
            <a:off x="381000" y="395122"/>
            <a:ext cx="11404600" cy="15454477"/>
          </a:xfrm>
          <a:prstGeom prst="roundRect">
            <a:avLst>
              <a:gd name="adj" fmla="val 631"/>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8370AE7-635D-F0BD-094F-CB71F03D39F4}"/>
              </a:ext>
            </a:extLst>
          </p:cNvPr>
          <p:cNvSpPr txBox="1"/>
          <p:nvPr/>
        </p:nvSpPr>
        <p:spPr>
          <a:xfrm>
            <a:off x="2228690" y="687899"/>
            <a:ext cx="8984742" cy="830997"/>
          </a:xfrm>
          <a:prstGeom prst="rect">
            <a:avLst/>
          </a:prstGeom>
          <a:noFill/>
        </p:spPr>
        <p:txBody>
          <a:bodyPr wrap="square">
            <a:spAutoFit/>
          </a:bodyPr>
          <a:lstStyle/>
          <a:p>
            <a:r>
              <a:rPr lang="en-GB" sz="2800" dirty="0">
                <a:solidFill>
                  <a:srgbClr val="282541"/>
                </a:solidFill>
                <a:latin typeface="Bahnschrift"/>
              </a:rPr>
              <a:t>P</a:t>
            </a:r>
            <a:r>
              <a:rPr kumimoji="0" lang="en-GB" sz="2800" b="0" i="0" u="none" strike="noStrike" kern="1200" cap="none" spc="0" normalizeH="0" baseline="0" noProof="0" dirty="0" err="1">
                <a:ln>
                  <a:noFill/>
                </a:ln>
                <a:solidFill>
                  <a:srgbClr val="282541"/>
                </a:solidFill>
                <a:effectLst/>
                <a:uLnTx/>
                <a:uFillTx/>
                <a:latin typeface="Bahnschrift"/>
                <a:ea typeface="+mn-ea"/>
                <a:cs typeface="+mn-cs"/>
              </a:rPr>
              <a:t>olluted</a:t>
            </a:r>
            <a:r>
              <a:rPr kumimoji="0" lang="en-GB" sz="2800" b="0" i="0" u="none" strike="noStrike" kern="1200" cap="none" spc="0" normalizeH="0" baseline="0" noProof="0" dirty="0">
                <a:ln>
                  <a:noFill/>
                </a:ln>
                <a:solidFill>
                  <a:srgbClr val="282541"/>
                </a:solidFill>
                <a:effectLst/>
                <a:uLnTx/>
                <a:uFillTx/>
                <a:latin typeface="Bahnschrift"/>
                <a:ea typeface="+mn-ea"/>
                <a:cs typeface="+mn-cs"/>
              </a:rPr>
              <a:t> vs. clean environments</a:t>
            </a:r>
          </a:p>
          <a:p>
            <a:r>
              <a:rPr lang="en-GB" sz="2000" dirty="0">
                <a:solidFill>
                  <a:srgbClr val="282541"/>
                </a:solidFill>
                <a:latin typeface="Bahnschrift"/>
              </a:rPr>
              <a:t>Cut these out for students to sort however they wish.</a:t>
            </a:r>
            <a:endParaRPr lang="en-GB" sz="2000" dirty="0"/>
          </a:p>
        </p:txBody>
      </p:sp>
      <p:pic>
        <p:nvPicPr>
          <p:cNvPr id="1026" name="Picture 2" descr="Marine Pollution">
            <a:extLst>
              <a:ext uri="{FF2B5EF4-FFF2-40B4-BE49-F238E27FC236}">
                <a16:creationId xmlns:a16="http://schemas.microsoft.com/office/drawing/2014/main" id="{9E13180C-E2AE-E157-5D97-8ECDDEF7E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20" y="1775068"/>
            <a:ext cx="4845296" cy="32295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46AFD7-C7B0-B2AB-4DC4-6A311D9B8160}"/>
              </a:ext>
            </a:extLst>
          </p:cNvPr>
          <p:cNvSpPr txBox="1"/>
          <p:nvPr/>
        </p:nvSpPr>
        <p:spPr>
          <a:xfrm>
            <a:off x="532820" y="4999287"/>
            <a:ext cx="4593056" cy="276999"/>
          </a:xfrm>
          <a:prstGeom prst="rect">
            <a:avLst/>
          </a:prstGeom>
          <a:noFill/>
        </p:spPr>
        <p:txBody>
          <a:bodyPr wrap="square">
            <a:spAutoFit/>
          </a:bodyPr>
          <a:lstStyle/>
          <a:p>
            <a:r>
              <a:rPr lang="en-GB" sz="1200" b="0" i="0" dirty="0">
                <a:solidFill>
                  <a:srgbClr val="75757A"/>
                </a:solidFill>
                <a:effectLst/>
                <a:latin typeface="Bahnschrift" panose="020B0502040204020203" pitchFamily="34" charset="0"/>
              </a:rPr>
              <a:t>Creator: </a:t>
            </a:r>
            <a:r>
              <a:rPr lang="en-GB" sz="1200" b="0" i="0" dirty="0" err="1">
                <a:solidFill>
                  <a:srgbClr val="75757A"/>
                </a:solidFill>
                <a:effectLst/>
                <a:latin typeface="Bahnschrift" panose="020B0502040204020203" pitchFamily="34" charset="0"/>
              </a:rPr>
              <a:t>stockphoto-graf</a:t>
            </a:r>
            <a:r>
              <a:rPr lang="en-GB" sz="1200" b="0" i="0" dirty="0">
                <a:solidFill>
                  <a:srgbClr val="75757A"/>
                </a:solidFill>
                <a:effectLst/>
                <a:latin typeface="Bahnschrift" panose="020B0502040204020203" pitchFamily="34" charset="0"/>
              </a:rPr>
              <a:t> | Credit: Shutterstock / </a:t>
            </a:r>
            <a:r>
              <a:rPr lang="en-GB" sz="1200" b="0" i="0" dirty="0" err="1">
                <a:solidFill>
                  <a:srgbClr val="75757A"/>
                </a:solidFill>
                <a:effectLst/>
                <a:latin typeface="Bahnschrift" panose="020B0502040204020203" pitchFamily="34" charset="0"/>
              </a:rPr>
              <a:t>stockphoto-graf</a:t>
            </a:r>
            <a:endParaRPr lang="en-GB" sz="1200" dirty="0">
              <a:latin typeface="Bahnschrift" panose="020B0502040204020203" pitchFamily="34" charset="0"/>
            </a:endParaRPr>
          </a:p>
        </p:txBody>
      </p:sp>
      <p:sp>
        <p:nvSpPr>
          <p:cNvPr id="10" name="TextBox 9">
            <a:extLst>
              <a:ext uri="{FF2B5EF4-FFF2-40B4-BE49-F238E27FC236}">
                <a16:creationId xmlns:a16="http://schemas.microsoft.com/office/drawing/2014/main" id="{EC177401-E925-3B68-26EB-5BCEC7399031}"/>
              </a:ext>
            </a:extLst>
          </p:cNvPr>
          <p:cNvSpPr txBox="1"/>
          <p:nvPr/>
        </p:nvSpPr>
        <p:spPr>
          <a:xfrm>
            <a:off x="529622" y="8107678"/>
            <a:ext cx="6093994" cy="276999"/>
          </a:xfrm>
          <a:prstGeom prst="rect">
            <a:avLst/>
          </a:prstGeom>
          <a:noFill/>
        </p:spPr>
        <p:txBody>
          <a:bodyPr wrap="square">
            <a:spAutoFit/>
          </a:bodyPr>
          <a:lstStyle/>
          <a:p>
            <a:r>
              <a:rPr lang="en-GB" sz="1200" b="0" i="0" dirty="0">
                <a:solidFill>
                  <a:srgbClr val="666767"/>
                </a:solidFill>
                <a:effectLst/>
                <a:latin typeface="Bahnschrift" panose="020B0502040204020203" pitchFamily="34" charset="0"/>
              </a:rPr>
              <a:t>Copyright Martin Meissner/AP Photo</a:t>
            </a:r>
            <a:endParaRPr lang="en-GB" sz="1200" dirty="0">
              <a:latin typeface="Bahnschrift" panose="020B0502040204020203" pitchFamily="34" charset="0"/>
            </a:endParaRPr>
          </a:p>
        </p:txBody>
      </p:sp>
      <p:pic>
        <p:nvPicPr>
          <p:cNvPr id="1028" name="Picture 4" descr="Europe's most polluted cities: The destinations with the best and worst air  quality this summer | Euronews">
            <a:extLst>
              <a:ext uri="{FF2B5EF4-FFF2-40B4-BE49-F238E27FC236}">
                <a16:creationId xmlns:a16="http://schemas.microsoft.com/office/drawing/2014/main" id="{B06B1594-5BAA-EB00-CB81-368B020E2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22" y="5397475"/>
            <a:ext cx="4845296" cy="27254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llution">
            <a:extLst>
              <a:ext uri="{FF2B5EF4-FFF2-40B4-BE49-F238E27FC236}">
                <a16:creationId xmlns:a16="http://schemas.microsoft.com/office/drawing/2014/main" id="{B2886CEB-DEEA-9868-F6E8-32C4016C4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22" y="8394727"/>
            <a:ext cx="4845296" cy="32245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E0D317-7BFF-2C11-BB5A-F99DB95905E5}"/>
              </a:ext>
            </a:extLst>
          </p:cNvPr>
          <p:cNvSpPr txBox="1"/>
          <p:nvPr/>
        </p:nvSpPr>
        <p:spPr>
          <a:xfrm>
            <a:off x="529622" y="11649115"/>
            <a:ext cx="4845296" cy="276999"/>
          </a:xfrm>
          <a:prstGeom prst="rect">
            <a:avLst/>
          </a:prstGeom>
          <a:noFill/>
        </p:spPr>
        <p:txBody>
          <a:bodyPr wrap="square">
            <a:spAutoFit/>
          </a:bodyPr>
          <a:lstStyle/>
          <a:p>
            <a:r>
              <a:rPr lang="en-GB" sz="1200" b="0" i="0" dirty="0">
                <a:solidFill>
                  <a:srgbClr val="75757A"/>
                </a:solidFill>
                <a:effectLst/>
                <a:latin typeface="Bahnschrift" panose="020B0502040204020203" pitchFamily="34" charset="0"/>
              </a:rPr>
              <a:t>Creator: </a:t>
            </a:r>
            <a:r>
              <a:rPr lang="en-GB" sz="1200" b="0" i="0" dirty="0" err="1">
                <a:solidFill>
                  <a:srgbClr val="75757A"/>
                </a:solidFill>
                <a:effectLst/>
                <a:latin typeface="Bahnschrift" panose="020B0502040204020203" pitchFamily="34" charset="0"/>
              </a:rPr>
              <a:t>nomadFra</a:t>
            </a:r>
            <a:r>
              <a:rPr lang="en-GB" sz="1200" b="0" i="0" dirty="0">
                <a:solidFill>
                  <a:srgbClr val="75757A"/>
                </a:solidFill>
                <a:effectLst/>
                <a:latin typeface="Bahnschrift" panose="020B0502040204020203" pitchFamily="34" charset="0"/>
              </a:rPr>
              <a:t> | Credit: Shutterstock / </a:t>
            </a:r>
            <a:r>
              <a:rPr lang="en-GB" sz="1200" b="0" i="0" dirty="0" err="1">
                <a:solidFill>
                  <a:srgbClr val="75757A"/>
                </a:solidFill>
                <a:effectLst/>
                <a:latin typeface="Bahnschrift" panose="020B0502040204020203" pitchFamily="34" charset="0"/>
              </a:rPr>
              <a:t>nomadFra</a:t>
            </a:r>
            <a:endParaRPr lang="en-GB" sz="1200" dirty="0">
              <a:latin typeface="Bahnschrift" panose="020B0502040204020203" pitchFamily="34" charset="0"/>
            </a:endParaRPr>
          </a:p>
        </p:txBody>
      </p:sp>
      <p:pic>
        <p:nvPicPr>
          <p:cNvPr id="1034" name="Picture 10" descr="undefined">
            <a:extLst>
              <a:ext uri="{FF2B5EF4-FFF2-40B4-BE49-F238E27FC236}">
                <a16:creationId xmlns:a16="http://schemas.microsoft.com/office/drawing/2014/main" id="{B91F5C9C-8D8E-52D2-07C4-73177B6629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888" b="6130"/>
          <a:stretch>
            <a:fillRect/>
          </a:stretch>
        </p:blipFill>
        <p:spPr bwMode="auto">
          <a:xfrm>
            <a:off x="527616" y="11994529"/>
            <a:ext cx="4892794" cy="27254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887124D-2303-CF78-4E16-9EEA1B072B0F}"/>
              </a:ext>
            </a:extLst>
          </p:cNvPr>
          <p:cNvSpPr txBox="1"/>
          <p:nvPr/>
        </p:nvSpPr>
        <p:spPr>
          <a:xfrm>
            <a:off x="527616" y="14711736"/>
            <a:ext cx="6096000" cy="276999"/>
          </a:xfrm>
          <a:prstGeom prst="rect">
            <a:avLst/>
          </a:prstGeom>
          <a:noFill/>
        </p:spPr>
        <p:txBody>
          <a:bodyPr wrap="square">
            <a:spAutoFit/>
          </a:bodyPr>
          <a:lstStyle/>
          <a:p>
            <a:r>
              <a:rPr lang="en-GB" sz="1200" b="0" i="0" dirty="0">
                <a:solidFill>
                  <a:srgbClr val="54595D"/>
                </a:solidFill>
                <a:effectLst/>
                <a:latin typeface="Bahnschrift" panose="020B0502040204020203" pitchFamily="34" charset="0"/>
              </a:rPr>
              <a:t>Credit: Adrian </a:t>
            </a:r>
            <a:r>
              <a:rPr lang="en-GB" sz="1200" b="0" i="0" dirty="0" err="1">
                <a:solidFill>
                  <a:srgbClr val="54595D"/>
                </a:solidFill>
                <a:effectLst/>
                <a:latin typeface="Bahnschrift" panose="020B0502040204020203" pitchFamily="34" charset="0"/>
              </a:rPr>
              <a:t>Pingstone</a:t>
            </a:r>
            <a:r>
              <a:rPr lang="en-GB" sz="1200" b="0" i="0" dirty="0">
                <a:solidFill>
                  <a:srgbClr val="54595D"/>
                </a:solidFill>
                <a:effectLst/>
                <a:latin typeface="Bahnschrift" panose="020B0502040204020203" pitchFamily="34" charset="0"/>
              </a:rPr>
              <a:t>. Public Domain</a:t>
            </a:r>
            <a:endParaRPr lang="en-GB" sz="1200" dirty="0">
              <a:latin typeface="Bahnschrift" panose="020B0502040204020203" pitchFamily="34" charset="0"/>
            </a:endParaRPr>
          </a:p>
        </p:txBody>
      </p:sp>
      <p:pic>
        <p:nvPicPr>
          <p:cNvPr id="1036" name="Picture 12" descr="Chris O’Brien site">
            <a:extLst>
              <a:ext uri="{FF2B5EF4-FFF2-40B4-BE49-F238E27FC236}">
                <a16:creationId xmlns:a16="http://schemas.microsoft.com/office/drawing/2014/main" id="{5308E25E-E948-38CB-61DA-4395253DB6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05"/>
          <a:stretch>
            <a:fillRect/>
          </a:stretch>
        </p:blipFill>
        <p:spPr bwMode="auto">
          <a:xfrm>
            <a:off x="6285330" y="1777741"/>
            <a:ext cx="4845296" cy="32242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81D93A4-7C37-6469-8C46-690A4E9EC73A}"/>
              </a:ext>
            </a:extLst>
          </p:cNvPr>
          <p:cNvSpPr txBox="1"/>
          <p:nvPr/>
        </p:nvSpPr>
        <p:spPr>
          <a:xfrm>
            <a:off x="6313949" y="5010584"/>
            <a:ext cx="4816677" cy="276999"/>
          </a:xfrm>
          <a:prstGeom prst="rect">
            <a:avLst/>
          </a:prstGeom>
          <a:noFill/>
        </p:spPr>
        <p:txBody>
          <a:bodyPr wrap="square">
            <a:spAutoFit/>
          </a:bodyPr>
          <a:lstStyle/>
          <a:p>
            <a:r>
              <a:rPr lang="en-GB" sz="1200" dirty="0">
                <a:solidFill>
                  <a:srgbClr val="8D8D8D"/>
                </a:solidFill>
                <a:latin typeface="Bahnschrift" panose="020B0502040204020203" pitchFamily="34" charset="0"/>
              </a:rPr>
              <a:t>C</a:t>
            </a:r>
            <a:r>
              <a:rPr lang="en-GB" sz="1200" b="0" i="0" dirty="0">
                <a:solidFill>
                  <a:srgbClr val="8D8D8D"/>
                </a:solidFill>
                <a:effectLst/>
                <a:latin typeface="Bahnschrift" panose="020B0502040204020203" pitchFamily="34" charset="0"/>
              </a:rPr>
              <a:t>redit: R. Christopher O’Brien, Ph.D.</a:t>
            </a:r>
            <a:endParaRPr lang="en-GB" sz="1200" dirty="0">
              <a:latin typeface="Bahnschrift" panose="020B0502040204020203" pitchFamily="34" charset="0"/>
            </a:endParaRPr>
          </a:p>
        </p:txBody>
      </p:sp>
      <p:pic>
        <p:nvPicPr>
          <p:cNvPr id="1044" name="Picture 20" descr="The River Swale viewed from Isles bridge near Low Row in North Yorkshire">
            <a:extLst>
              <a:ext uri="{FF2B5EF4-FFF2-40B4-BE49-F238E27FC236}">
                <a16:creationId xmlns:a16="http://schemas.microsoft.com/office/drawing/2014/main" id="{B515D1FF-96B9-AC7A-35BF-48635D8560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9639" y="5397475"/>
            <a:ext cx="4845296" cy="27254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D34287C-420F-E16A-D502-75A6B87B4B13}"/>
              </a:ext>
            </a:extLst>
          </p:cNvPr>
          <p:cNvSpPr txBox="1"/>
          <p:nvPr/>
        </p:nvSpPr>
        <p:spPr>
          <a:xfrm>
            <a:off x="6285330" y="8153844"/>
            <a:ext cx="6093994" cy="276999"/>
          </a:xfrm>
          <a:prstGeom prst="rect">
            <a:avLst/>
          </a:prstGeom>
          <a:noFill/>
        </p:spPr>
        <p:txBody>
          <a:bodyPr wrap="square">
            <a:spAutoFit/>
          </a:bodyPr>
          <a:lstStyle/>
          <a:p>
            <a:r>
              <a:rPr lang="en-GB" sz="1200" b="0" i="0" dirty="0">
                <a:solidFill>
                  <a:srgbClr val="666767"/>
                </a:solidFill>
                <a:effectLst/>
                <a:latin typeface="Bahnschrift" panose="020B0502040204020203" pitchFamily="34" charset="0"/>
              </a:rPr>
              <a:t>Credit: BBC News. GETTY Images</a:t>
            </a:r>
            <a:endParaRPr lang="en-GB" sz="1200" dirty="0">
              <a:latin typeface="Bahnschrift" panose="020B0502040204020203" pitchFamily="34" charset="0"/>
            </a:endParaRPr>
          </a:p>
        </p:txBody>
      </p:sp>
      <p:pic>
        <p:nvPicPr>
          <p:cNvPr id="1046" name="Picture 22">
            <a:extLst>
              <a:ext uri="{FF2B5EF4-FFF2-40B4-BE49-F238E27FC236}">
                <a16:creationId xmlns:a16="http://schemas.microsoft.com/office/drawing/2014/main" id="{8101347C-916C-1910-8264-D7D7F23145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9639" y="8417303"/>
            <a:ext cx="4845296" cy="32318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C46E28F-162A-9FAB-C93C-B2EB4923651A}"/>
              </a:ext>
            </a:extLst>
          </p:cNvPr>
          <p:cNvSpPr txBox="1"/>
          <p:nvPr/>
        </p:nvSpPr>
        <p:spPr>
          <a:xfrm>
            <a:off x="6285330" y="11667279"/>
            <a:ext cx="4845296" cy="276999"/>
          </a:xfrm>
          <a:prstGeom prst="rect">
            <a:avLst/>
          </a:prstGeom>
          <a:noFill/>
        </p:spPr>
        <p:txBody>
          <a:bodyPr wrap="square">
            <a:spAutoFit/>
          </a:bodyPr>
          <a:lstStyle/>
          <a:p>
            <a:r>
              <a:rPr lang="en-GB" sz="1200" b="0" i="0" dirty="0">
                <a:solidFill>
                  <a:srgbClr val="212121"/>
                </a:solidFill>
                <a:effectLst/>
                <a:latin typeface="Bahnschrift" panose="020B0502040204020203" pitchFamily="34" charset="0"/>
              </a:rPr>
              <a:t>Credit: Brian Kenney / </a:t>
            </a:r>
            <a:r>
              <a:rPr lang="en-GB" sz="1200" b="0" i="0" dirty="0" err="1">
                <a:solidFill>
                  <a:srgbClr val="212121"/>
                </a:solidFill>
                <a:effectLst/>
                <a:latin typeface="Bahnschrift" panose="020B0502040204020203" pitchFamily="34" charset="0"/>
              </a:rPr>
              <a:t>shutterstock</a:t>
            </a:r>
            <a:endParaRPr lang="en-GB" sz="1200" dirty="0">
              <a:latin typeface="Bahnschrift" panose="020B0502040204020203" pitchFamily="34" charset="0"/>
            </a:endParaRPr>
          </a:p>
        </p:txBody>
      </p:sp>
      <p:pic>
        <p:nvPicPr>
          <p:cNvPr id="24" name="Picture 23">
            <a:extLst>
              <a:ext uri="{FF2B5EF4-FFF2-40B4-BE49-F238E27FC236}">
                <a16:creationId xmlns:a16="http://schemas.microsoft.com/office/drawing/2014/main" id="{8F74D62E-E0D5-B6DC-80B2-5E1309E6946F}"/>
              </a:ext>
            </a:extLst>
          </p:cNvPr>
          <p:cNvPicPr>
            <a:picLocks noChangeAspect="1"/>
          </p:cNvPicPr>
          <p:nvPr/>
        </p:nvPicPr>
        <p:blipFill>
          <a:blip r:embed="rId10"/>
          <a:stretch>
            <a:fillRect/>
          </a:stretch>
        </p:blipFill>
        <p:spPr>
          <a:xfrm>
            <a:off x="6313949" y="11994529"/>
            <a:ext cx="4853144" cy="2732927"/>
          </a:xfrm>
          <a:prstGeom prst="rect">
            <a:avLst/>
          </a:prstGeom>
        </p:spPr>
      </p:pic>
      <p:sp>
        <p:nvSpPr>
          <p:cNvPr id="26" name="TextBox 25">
            <a:extLst>
              <a:ext uri="{FF2B5EF4-FFF2-40B4-BE49-F238E27FC236}">
                <a16:creationId xmlns:a16="http://schemas.microsoft.com/office/drawing/2014/main" id="{6253FFC4-FE40-DDAC-86B2-384507901387}"/>
              </a:ext>
            </a:extLst>
          </p:cNvPr>
          <p:cNvSpPr txBox="1"/>
          <p:nvPr/>
        </p:nvSpPr>
        <p:spPr>
          <a:xfrm>
            <a:off x="6313949" y="14742626"/>
            <a:ext cx="4816677" cy="276999"/>
          </a:xfrm>
          <a:prstGeom prst="rect">
            <a:avLst/>
          </a:prstGeom>
          <a:noFill/>
        </p:spPr>
        <p:txBody>
          <a:bodyPr wrap="square">
            <a:spAutoFit/>
          </a:bodyPr>
          <a:lstStyle/>
          <a:p>
            <a:r>
              <a:rPr lang="en-GB" sz="1200" b="0" i="0" dirty="0">
                <a:solidFill>
                  <a:srgbClr val="75757A"/>
                </a:solidFill>
                <a:effectLst/>
                <a:latin typeface="Bahnschrift" panose="020B0502040204020203" pitchFamily="34" charset="0"/>
              </a:rPr>
              <a:t>Creator: Tony Dynek | Credit: Tony Dynek/USDA Forest Service</a:t>
            </a:r>
            <a:endParaRPr lang="en-GB" sz="1200" dirty="0">
              <a:latin typeface="Bahnschrift" panose="020B0502040204020203" pitchFamily="34" charset="0"/>
            </a:endParaRPr>
          </a:p>
        </p:txBody>
      </p:sp>
    </p:spTree>
    <p:extLst>
      <p:ext uri="{BB962C8B-B14F-4D97-AF65-F5344CB8AC3E}">
        <p14:creationId xmlns:p14="http://schemas.microsoft.com/office/powerpoint/2010/main" val="415438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A94F41-6A0D-D7D4-5044-6FC5CAD9C8B6}"/>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770FAB69-1DA2-8ED2-1184-77D181B4969D}"/>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About the filmmakers</a:t>
            </a:r>
          </a:p>
        </p:txBody>
      </p:sp>
      <p:pic>
        <p:nvPicPr>
          <p:cNvPr id="8" name="Picture 2" descr="Image result for earth stories film festival">
            <a:extLst>
              <a:ext uri="{FF2B5EF4-FFF2-40B4-BE49-F238E27FC236}">
                <a16:creationId xmlns:a16="http://schemas.microsoft.com/office/drawing/2014/main" id="{789FDF4C-0E2F-E498-0D14-E7A694EA7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xtBox 1">
            <a:extLst>
              <a:ext uri="{FF2B5EF4-FFF2-40B4-BE49-F238E27FC236}">
                <a16:creationId xmlns:a16="http://schemas.microsoft.com/office/drawing/2014/main" id="{6F84DE1F-5E4F-82EC-732B-0F69E78EA096}"/>
              </a:ext>
            </a:extLst>
          </p:cNvPr>
          <p:cNvSpPr txBox="1"/>
          <p:nvPr/>
        </p:nvSpPr>
        <p:spPr>
          <a:xfrm>
            <a:off x="861206" y="2311287"/>
            <a:ext cx="1063214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Bahnschrift"/>
                <a:cs typeface="Arial"/>
              </a:rPr>
              <a:t>Saving Littlejohn</a:t>
            </a:r>
            <a:endParaRPr lang="en-US" b="1" dirty="0"/>
          </a:p>
          <a:p>
            <a:pPr marL="342900" indent="-342900">
              <a:buFont typeface="Arial"/>
              <a:buChar char="•"/>
            </a:pPr>
            <a:r>
              <a:rPr lang="en-US" sz="2000" dirty="0">
                <a:solidFill>
                  <a:srgbClr val="000000"/>
                </a:solidFill>
                <a:latin typeface="Bahnschrift"/>
                <a:cs typeface="Arial"/>
              </a:rPr>
              <a:t>Directed by Mhairi Fenton</a:t>
            </a:r>
            <a:endParaRPr lang="en-US" dirty="0">
              <a:solidFill>
                <a:srgbClr val="282541"/>
              </a:solidFill>
              <a:latin typeface="Aptos" panose="02110004020202020204"/>
              <a:cs typeface="Arial"/>
            </a:endParaRPr>
          </a:p>
          <a:p>
            <a:pPr marL="342900" indent="-342900">
              <a:buFont typeface="Arial"/>
              <a:buChar char="•"/>
            </a:pPr>
            <a:r>
              <a:rPr lang="en-US" sz="2000" dirty="0">
                <a:solidFill>
                  <a:srgbClr val="000000"/>
                </a:solidFill>
                <a:latin typeface="Bahnschrift"/>
                <a:cs typeface="Arial"/>
              </a:rPr>
              <a:t>Age 25</a:t>
            </a:r>
            <a:endParaRPr lang="en-US" dirty="0">
              <a:solidFill>
                <a:srgbClr val="282541"/>
              </a:solidFill>
              <a:latin typeface="Aptos" panose="02110004020202020204"/>
              <a:cs typeface="Arial"/>
            </a:endParaRPr>
          </a:p>
          <a:p>
            <a:pPr marL="342900" indent="-342900">
              <a:buFont typeface="Arial"/>
              <a:buChar char="•"/>
            </a:pPr>
            <a:r>
              <a:rPr lang="en-US" sz="2000" dirty="0">
                <a:solidFill>
                  <a:srgbClr val="000000"/>
                </a:solidFill>
                <a:latin typeface="Bahnschrift"/>
                <a:cs typeface="Arial"/>
              </a:rPr>
              <a:t>United Kingdom. </a:t>
            </a:r>
            <a:endParaRPr lang="en-US" dirty="0"/>
          </a:p>
          <a:p>
            <a:pPr marL="342900" indent="-342900">
              <a:buFont typeface="Arial"/>
              <a:buChar char="•"/>
            </a:pPr>
            <a:r>
              <a:rPr lang="en-US" sz="2000" dirty="0">
                <a:solidFill>
                  <a:srgbClr val="000000"/>
                </a:solidFill>
                <a:latin typeface="Bahnschrift"/>
                <a:cs typeface="Arial"/>
              </a:rPr>
              <a:t>Special Mention Prize 2023</a:t>
            </a:r>
          </a:p>
          <a:p>
            <a:endParaRPr lang="en-US" sz="2000" dirty="0">
              <a:solidFill>
                <a:srgbClr val="000000"/>
              </a:solidFill>
              <a:latin typeface="Bahnschrift"/>
              <a:cs typeface="Arial"/>
            </a:endParaRPr>
          </a:p>
          <a:p>
            <a:r>
              <a:rPr lang="en-US" sz="2000" dirty="0">
                <a:solidFill>
                  <a:srgbClr val="000000"/>
                </a:solidFill>
                <a:latin typeface="Bahnschrift"/>
                <a:cs typeface="Arial"/>
              </a:rPr>
              <a:t>“Originally from an art background, I have moved from environmental art to becoming a wildlife cinematographer. I believe science and art are not two distinct disciplines, rather they are different methods of understanding the world and expressing research. Wildlife documentaries are at one of the intersections converging research and expression.”</a:t>
            </a:r>
          </a:p>
          <a:p>
            <a:endParaRPr lang="en-US" sz="2000" dirty="0">
              <a:solidFill>
                <a:srgbClr val="000000"/>
              </a:solidFill>
              <a:latin typeface="Bahnschrift"/>
              <a:cs typeface="Arial"/>
            </a:endParaRPr>
          </a:p>
          <a:p>
            <a:r>
              <a:rPr lang="en-US" sz="2000" dirty="0">
                <a:solidFill>
                  <a:srgbClr val="000000"/>
                </a:solidFill>
                <a:latin typeface="Bahnschrift"/>
                <a:cs typeface="Arial"/>
              </a:rPr>
              <a:t>The Littlejohn tree frog is currently listed as vulnerable under the Environment Protection and Biodiversity Conservation Act 1999. In this documentary, we see the hidden lives of The Littlejohn's Tree Frogs and the three scientists determined to save them. Dr Michael Mahony accounts their Past, Dr Alex Callen is saving the Present and Dr Rose Upton is securing their Future. </a:t>
            </a:r>
          </a:p>
        </p:txBody>
      </p:sp>
      <p:sp>
        <p:nvSpPr>
          <p:cNvPr id="4" name="TextBox 3">
            <a:extLst>
              <a:ext uri="{FF2B5EF4-FFF2-40B4-BE49-F238E27FC236}">
                <a16:creationId xmlns:a16="http://schemas.microsoft.com/office/drawing/2014/main" id="{373DB78E-F150-A059-592D-73F9CC6717EB}"/>
              </a:ext>
            </a:extLst>
          </p:cNvPr>
          <p:cNvSpPr txBox="1"/>
          <p:nvPr/>
        </p:nvSpPr>
        <p:spPr>
          <a:xfrm>
            <a:off x="831853" y="7899400"/>
            <a:ext cx="1066629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Send Kelp</a:t>
            </a:r>
            <a:endParaRPr lang="en-US" b="1" dirty="0"/>
          </a:p>
          <a:p>
            <a:pPr marL="342900" indent="-342900">
              <a:buFont typeface="Arial"/>
              <a:buChar char="•"/>
            </a:pPr>
            <a:r>
              <a:rPr lang="en-US" sz="2000" dirty="0">
                <a:latin typeface="Bahnschrift"/>
                <a:cs typeface="Arial"/>
              </a:rPr>
              <a:t>Directed by Sophie Ann Lamb</a:t>
            </a:r>
            <a:endParaRPr lang="en-US" dirty="0">
              <a:latin typeface="Aptos" panose="02110004020202020204"/>
              <a:cs typeface="Arial"/>
            </a:endParaRPr>
          </a:p>
          <a:p>
            <a:pPr marL="342900" indent="-342900">
              <a:buFont typeface="Arial"/>
              <a:buChar char="•"/>
            </a:pPr>
            <a:r>
              <a:rPr lang="en-US" sz="2000" dirty="0">
                <a:latin typeface="Bahnschrift"/>
                <a:cs typeface="Arial"/>
              </a:rPr>
              <a:t>Age 24</a:t>
            </a:r>
            <a:endParaRPr lang="en-US" dirty="0">
              <a:latin typeface="Aptos" panose="02110004020202020204"/>
              <a:cs typeface="Arial"/>
            </a:endParaRPr>
          </a:p>
          <a:p>
            <a:pPr marL="342900" indent="-342900">
              <a:buFont typeface="Arial"/>
              <a:buChar char="•"/>
            </a:pPr>
            <a:r>
              <a:rPr lang="en-US" sz="2000" dirty="0">
                <a:latin typeface="Bahnschrift"/>
                <a:cs typeface="Arial"/>
              </a:rPr>
              <a:t>United Kingdom</a:t>
            </a:r>
            <a:endParaRPr lang="en-US" dirty="0"/>
          </a:p>
          <a:p>
            <a:pPr marL="342900" indent="-342900">
              <a:buFont typeface="Arial"/>
              <a:buChar char="•"/>
            </a:pPr>
            <a:r>
              <a:rPr lang="en-US" sz="2000" dirty="0">
                <a:latin typeface="Bahnschrift"/>
                <a:cs typeface="Arial"/>
              </a:rPr>
              <a:t>Special Mention Prize 2023</a:t>
            </a:r>
          </a:p>
          <a:p>
            <a:pPr marL="342900" indent="-342900">
              <a:buFont typeface="Arial"/>
              <a:buChar char="•"/>
            </a:pPr>
            <a:endParaRPr lang="en-US" sz="2000" dirty="0">
              <a:latin typeface="Bahnschrift"/>
              <a:cs typeface="Arial"/>
            </a:endParaRPr>
          </a:p>
          <a:p>
            <a:r>
              <a:rPr lang="en-US" sz="2000" dirty="0">
                <a:latin typeface="Bahnschrift"/>
                <a:cs typeface="Arial"/>
              </a:rPr>
              <a:t>Send Kelp is an animated short film which narrates a young boy’s love for the ocean. With the help of a grey seal, the boy embarks on an exploratory ocean adventure, discovering the wonders of the underwater world around the UK.</a:t>
            </a:r>
          </a:p>
        </p:txBody>
      </p:sp>
      <p:sp>
        <p:nvSpPr>
          <p:cNvPr id="5" name="TextBox 4">
            <a:extLst>
              <a:ext uri="{FF2B5EF4-FFF2-40B4-BE49-F238E27FC236}">
                <a16:creationId xmlns:a16="http://schemas.microsoft.com/office/drawing/2014/main" id="{6AD408E6-095F-36AF-C7A0-CED4C67DFED2}"/>
              </a:ext>
            </a:extLst>
          </p:cNvPr>
          <p:cNvSpPr txBox="1"/>
          <p:nvPr/>
        </p:nvSpPr>
        <p:spPr>
          <a:xfrm>
            <a:off x="831079" y="11136107"/>
            <a:ext cx="1046138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Before</a:t>
            </a:r>
            <a:endParaRPr lang="en-US" b="1" dirty="0"/>
          </a:p>
          <a:p>
            <a:pPr marL="342900" indent="-342900">
              <a:buFont typeface="Arial"/>
              <a:buChar char="•"/>
            </a:pPr>
            <a:r>
              <a:rPr lang="en-US" sz="2000" dirty="0">
                <a:latin typeface="Bahnschrift"/>
                <a:cs typeface="Arial"/>
              </a:rPr>
              <a:t>Directed by Arlo Jhan Bayot</a:t>
            </a:r>
            <a:endParaRPr lang="en-US" dirty="0">
              <a:latin typeface="Aptos" panose="02110004020202020204"/>
              <a:cs typeface="Arial"/>
            </a:endParaRPr>
          </a:p>
          <a:p>
            <a:pPr marL="342900" indent="-342900">
              <a:buFont typeface="Arial"/>
              <a:buChar char="•"/>
            </a:pPr>
            <a:r>
              <a:rPr lang="en-US" sz="2000" dirty="0">
                <a:latin typeface="Bahnschrift"/>
                <a:cs typeface="Arial"/>
              </a:rPr>
              <a:t>Age 25</a:t>
            </a:r>
            <a:endParaRPr lang="en-US" dirty="0">
              <a:latin typeface="Aptos" panose="02110004020202020204"/>
              <a:cs typeface="Arial"/>
            </a:endParaRPr>
          </a:p>
          <a:p>
            <a:pPr marL="342900" indent="-342900">
              <a:buFont typeface="Arial"/>
              <a:buChar char="•"/>
            </a:pPr>
            <a:r>
              <a:rPr lang="en-US" sz="2000" dirty="0">
                <a:latin typeface="Bahnschrift"/>
                <a:cs typeface="Arial"/>
              </a:rPr>
              <a:t>Philippines</a:t>
            </a:r>
            <a:endParaRPr lang="en-US" dirty="0"/>
          </a:p>
          <a:p>
            <a:pPr marL="342900" indent="-342900">
              <a:buFont typeface="Arial"/>
              <a:buChar char="•"/>
            </a:pPr>
            <a:r>
              <a:rPr lang="en-US" sz="2000" dirty="0">
                <a:latin typeface="Bahnschrift"/>
                <a:cs typeface="Arial"/>
              </a:rPr>
              <a:t>Audience Award 2023</a:t>
            </a:r>
          </a:p>
          <a:p>
            <a:endParaRPr lang="en-US" sz="2000" dirty="0">
              <a:latin typeface="Bahnschrift"/>
              <a:cs typeface="Arial"/>
            </a:endParaRPr>
          </a:p>
          <a:p>
            <a:r>
              <a:rPr lang="en-US" sz="2000" dirty="0">
                <a:latin typeface="Bahnschrift"/>
                <a:cs typeface="Arial"/>
              </a:rPr>
              <a:t>“Arlo Jhan Bayot started his creative journey since he was a little child and still continues to reinvent his craftsmanship to this day. He shares his creative mind through illustrations and animated stories under a pseudonym named </a:t>
            </a:r>
            <a:r>
              <a:rPr lang="en-US" sz="2000" dirty="0" err="1">
                <a:latin typeface="Bahnschrift"/>
                <a:cs typeface="Arial"/>
              </a:rPr>
              <a:t>Frivo</a:t>
            </a:r>
            <a:r>
              <a:rPr lang="en-US" sz="2000" dirty="0">
                <a:latin typeface="Bahnschrift"/>
                <a:cs typeface="Arial"/>
              </a:rPr>
              <a:t>.”</a:t>
            </a:r>
          </a:p>
          <a:p>
            <a:endParaRPr lang="en-US" sz="2000" dirty="0">
              <a:latin typeface="Bahnschrift"/>
              <a:cs typeface="Arial"/>
            </a:endParaRPr>
          </a:p>
          <a:p>
            <a:r>
              <a:rPr lang="en-US" sz="2000" dirty="0">
                <a:latin typeface="Bahnschrift"/>
                <a:cs typeface="Arial"/>
              </a:rPr>
              <a:t>In a hidden paradise in the Philippines, two brothers share a simple but sufficient life. Things change when an unexpected visitor brings a new-found attention to their island home. With their idyllic island now on the tourism spotlight, they’re forced to cope with the perils of uncontrolled </a:t>
            </a:r>
            <a:r>
              <a:rPr lang="en-US" sz="2000" dirty="0" err="1">
                <a:latin typeface="Bahnschrift"/>
                <a:cs typeface="Arial"/>
              </a:rPr>
              <a:t>urbanisation</a:t>
            </a:r>
            <a:r>
              <a:rPr lang="en-US" sz="2000" dirty="0">
                <a:latin typeface="Bahnschrift"/>
                <a:cs typeface="Arial"/>
              </a:rPr>
              <a:t>.</a:t>
            </a:r>
          </a:p>
        </p:txBody>
      </p:sp>
    </p:spTree>
    <p:extLst>
      <p:ext uri="{BB962C8B-B14F-4D97-AF65-F5344CB8AC3E}">
        <p14:creationId xmlns:p14="http://schemas.microsoft.com/office/powerpoint/2010/main" val="73824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2F59-F74A-5F14-4FB6-49ABC0635916}"/>
              </a:ext>
            </a:extLst>
          </p:cNvPr>
          <p:cNvSpPr>
            <a:spLocks noGrp="1"/>
          </p:cNvSpPr>
          <p:nvPr>
            <p:ph type="title"/>
          </p:nvPr>
        </p:nvSpPr>
        <p:spPr>
          <a:xfrm>
            <a:off x="814622" y="2670774"/>
            <a:ext cx="10539178" cy="1161460"/>
          </a:xfrm>
        </p:spPr>
        <p:txBody>
          <a:bodyPr>
            <a:normAutofit/>
          </a:bodyPr>
          <a:lstStyle/>
          <a:p>
            <a:r>
              <a:rPr lang="en-GB" sz="5000">
                <a:latin typeface="Bahnschrift"/>
              </a:rPr>
              <a:t>How to make a short film</a:t>
            </a:r>
          </a:p>
        </p:txBody>
      </p:sp>
      <p:sp>
        <p:nvSpPr>
          <p:cNvPr id="5" name="TextBox 4">
            <a:extLst>
              <a:ext uri="{FF2B5EF4-FFF2-40B4-BE49-F238E27FC236}">
                <a16:creationId xmlns:a16="http://schemas.microsoft.com/office/drawing/2014/main" id="{C1BBACD5-2A78-6C1C-B980-8E1DAB96F6EF}"/>
              </a:ext>
            </a:extLst>
          </p:cNvPr>
          <p:cNvSpPr txBox="1"/>
          <p:nvPr/>
        </p:nvSpPr>
        <p:spPr>
          <a:xfrm>
            <a:off x="828763" y="3671194"/>
            <a:ext cx="105391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a:rPr>
              <a:t>The BBC have some great advice on how to film:</a:t>
            </a:r>
          </a:p>
          <a:p>
            <a:pPr marL="285750" indent="-285750">
              <a:buFont typeface="Arial"/>
              <a:buChar char="•"/>
            </a:pPr>
            <a:r>
              <a:rPr lang="en-US">
                <a:ea typeface="+mn-lt"/>
                <a:cs typeface="+mn-lt"/>
                <a:hlinkClick r:id="rId2"/>
              </a:rPr>
              <a:t>How to Film: Basic - BBC Bitesize</a:t>
            </a:r>
          </a:p>
          <a:p>
            <a:pPr marL="285750" indent="-285750">
              <a:buFont typeface="Arial"/>
              <a:buChar char="•"/>
            </a:pPr>
            <a:r>
              <a:rPr lang="en-US">
                <a:ea typeface="+mn-lt"/>
                <a:cs typeface="+mn-lt"/>
                <a:hlinkClick r:id="rId3"/>
              </a:rPr>
              <a:t>How to Film: Advanced - BBC Bitesize</a:t>
            </a:r>
          </a:p>
          <a:p>
            <a:pPr marL="285750" indent="-285750">
              <a:buFont typeface="Arial"/>
              <a:buChar char="•"/>
            </a:pPr>
            <a:r>
              <a:rPr lang="en-US">
                <a:ea typeface="+mn-lt"/>
                <a:cs typeface="+mn-lt"/>
                <a:hlinkClick r:id="rId4"/>
              </a:rPr>
              <a:t>How to edit: Basic - BBC Bitesize</a:t>
            </a:r>
          </a:p>
          <a:p>
            <a:pPr marL="285750" indent="-285750">
              <a:buFont typeface="Arial"/>
              <a:buChar char="•"/>
            </a:pPr>
            <a:r>
              <a:rPr lang="en-US">
                <a:ea typeface="+mn-lt"/>
                <a:cs typeface="+mn-lt"/>
                <a:hlinkClick r:id="rId5"/>
              </a:rPr>
              <a:t>How to Edit: Advanced - BBC Bitesize</a:t>
            </a:r>
          </a:p>
          <a:p>
            <a:endParaRPr lang="en-US">
              <a:ea typeface="+mn-lt"/>
              <a:cs typeface="+mn-lt"/>
            </a:endParaRPr>
          </a:p>
          <a:p>
            <a:r>
              <a:rPr lang="en-US">
                <a:ea typeface="+mn-lt"/>
                <a:cs typeface="+mn-lt"/>
              </a:rPr>
              <a:t>There is also a parent/carers guide to help support children: </a:t>
            </a:r>
            <a:r>
              <a:rPr lang="en-US">
                <a:ea typeface="+mn-lt"/>
                <a:cs typeface="+mn-lt"/>
                <a:hlinkClick r:id="rId6"/>
              </a:rPr>
              <a:t>How to help your child make a film at home - Parents Toolkit - BBC Bitesize</a:t>
            </a:r>
            <a:endParaRPr lang="en-US">
              <a:ea typeface="+mn-lt"/>
              <a:cs typeface="+mn-lt"/>
            </a:endParaRPr>
          </a:p>
        </p:txBody>
      </p:sp>
      <p:sp>
        <p:nvSpPr>
          <p:cNvPr id="3" name="Rectangle: Rounded Corners 2">
            <a:extLst>
              <a:ext uri="{FF2B5EF4-FFF2-40B4-BE49-F238E27FC236}">
                <a16:creationId xmlns:a16="http://schemas.microsoft.com/office/drawing/2014/main" id="{039CE7A5-66A8-54DF-F044-14319BD55BD8}"/>
              </a:ext>
            </a:extLst>
          </p:cNvPr>
          <p:cNvSpPr/>
          <p:nvPr/>
        </p:nvSpPr>
        <p:spPr>
          <a:xfrm>
            <a:off x="406400" y="400761"/>
            <a:ext cx="11404600" cy="15454477"/>
          </a:xfrm>
          <a:prstGeom prst="roundRect">
            <a:avLst>
              <a:gd name="adj" fmla="val 631"/>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5D800E-5B00-104B-8307-B2866F3DDC81}"/>
              </a:ext>
            </a:extLst>
          </p:cNvPr>
          <p:cNvSpPr txBox="1"/>
          <p:nvPr/>
        </p:nvSpPr>
        <p:spPr>
          <a:xfrm>
            <a:off x="10279989" y="11391454"/>
            <a:ext cx="17290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Bahnschrift"/>
                <a:cs typeface="Calibri"/>
              </a:rPr>
              <a:t>Sam </a:t>
            </a:r>
            <a:r>
              <a:rPr lang="en-US" sz="1100" err="1">
                <a:latin typeface="Bahnschrift"/>
                <a:cs typeface="Calibri"/>
              </a:rPr>
              <a:t>Galantini</a:t>
            </a:r>
            <a:r>
              <a:rPr lang="en-US" sz="1100">
                <a:latin typeface="Bahnschrift"/>
                <a:cs typeface="Calibri"/>
              </a:rPr>
              <a:t> - 2023</a:t>
            </a:r>
            <a:endParaRPr lang="en-US">
              <a:latin typeface="Bahnschrift"/>
            </a:endParaRPr>
          </a:p>
        </p:txBody>
      </p:sp>
      <p:sp>
        <p:nvSpPr>
          <p:cNvPr id="11" name="TextBox 10">
            <a:extLst>
              <a:ext uri="{FF2B5EF4-FFF2-40B4-BE49-F238E27FC236}">
                <a16:creationId xmlns:a16="http://schemas.microsoft.com/office/drawing/2014/main" id="{08A5733A-4007-329A-E810-2D82169ECAB8}"/>
              </a:ext>
            </a:extLst>
          </p:cNvPr>
          <p:cNvSpPr txBox="1"/>
          <p:nvPr/>
        </p:nvSpPr>
        <p:spPr>
          <a:xfrm>
            <a:off x="839111" y="14803511"/>
            <a:ext cx="105391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Bahnschrift"/>
              </a:rPr>
              <a:t>Some other helpful links:</a:t>
            </a:r>
          </a:p>
          <a:p>
            <a:r>
              <a:rPr lang="en-US" sz="1200" b="1">
                <a:latin typeface="Bahnschrift"/>
              </a:rPr>
              <a:t>More Great tips on shooting on your phone: </a:t>
            </a:r>
            <a:r>
              <a:rPr lang="en-US" sz="1200">
                <a:solidFill>
                  <a:srgbClr val="1155CC"/>
                </a:solidFill>
                <a:latin typeface="Bahnschrift"/>
                <a:hlinkClick r:id="rId7"/>
              </a:rPr>
              <a:t>https://teltblog.uclan.ac.uk/2020/01/27/five-tips-for-filming-with-a-mobile-phone/</a:t>
            </a:r>
            <a:endParaRPr lang="en-US" sz="1200">
              <a:solidFill>
                <a:srgbClr val="1155CC"/>
              </a:solidFill>
              <a:latin typeface="Bahnschrift"/>
            </a:endParaRPr>
          </a:p>
          <a:p>
            <a:r>
              <a:rPr lang="en-US" sz="1200" b="1">
                <a:latin typeface="Bahnschrift"/>
              </a:rPr>
              <a:t>Shoot Professional Videos with an Android Smartphone </a:t>
            </a:r>
            <a:r>
              <a:rPr lang="en-US" sz="1200">
                <a:solidFill>
                  <a:srgbClr val="1155CC"/>
                </a:solidFill>
                <a:latin typeface="Bahnschrift"/>
                <a:hlinkClick r:id="rId8"/>
              </a:rPr>
              <a:t>https://youtu.be/8YiwBsTQ_c0</a:t>
            </a:r>
            <a:endParaRPr lang="en-US" sz="1200">
              <a:solidFill>
                <a:srgbClr val="1155CC"/>
              </a:solidFill>
              <a:latin typeface="Bahnschrift"/>
            </a:endParaRPr>
          </a:p>
          <a:p>
            <a:r>
              <a:rPr lang="en-US" sz="1200" b="1">
                <a:latin typeface="Bahnschrift"/>
              </a:rPr>
              <a:t>Advanced smartphone shooting tips: </a:t>
            </a:r>
            <a:r>
              <a:rPr lang="en-US" sz="1200">
                <a:solidFill>
                  <a:srgbClr val="1155CC"/>
                </a:solidFill>
                <a:latin typeface="Bahnschrift"/>
                <a:hlinkClick r:id="rId9"/>
              </a:rPr>
              <a:t>https://www.pocket-lint.com/phones/news/131351-10-tips-for-recording-better-video-with-your-smartphone</a:t>
            </a:r>
            <a:endParaRPr lang="en-US" sz="1200">
              <a:solidFill>
                <a:srgbClr val="1155CC"/>
              </a:solidFill>
              <a:latin typeface="Bahnschrift"/>
            </a:endParaRPr>
          </a:p>
        </p:txBody>
      </p:sp>
      <p:sp>
        <p:nvSpPr>
          <p:cNvPr id="6" name="Title 1">
            <a:extLst>
              <a:ext uri="{FF2B5EF4-FFF2-40B4-BE49-F238E27FC236}">
                <a16:creationId xmlns:a16="http://schemas.microsoft.com/office/drawing/2014/main" id="{4DCB61B2-FE62-DF81-CD55-C5A5DFB0E458}"/>
              </a:ext>
            </a:extLst>
          </p:cNvPr>
          <p:cNvSpPr txBox="1">
            <a:spLocks/>
          </p:cNvSpPr>
          <p:nvPr/>
        </p:nvSpPr>
        <p:spPr>
          <a:xfrm>
            <a:off x="838200" y="865485"/>
            <a:ext cx="10515600" cy="1674515"/>
          </a:xfrm>
          <a:prstGeom prst="rect">
            <a:avLst/>
          </a:prstGeom>
          <a:solidFill>
            <a:schemeClr val="accent6"/>
          </a:solidFill>
          <a:effectLst>
            <a:glow rad="228600">
              <a:schemeClr val="accent6">
                <a:satMod val="175000"/>
                <a:alpha val="40000"/>
              </a:schemeClr>
            </a:glow>
          </a:effectLst>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lvl="5"/>
            <a:r>
              <a:rPr lang="en-GB" sz="5400" b="1">
                <a:solidFill>
                  <a:schemeClr val="bg1"/>
                </a:solidFill>
                <a:latin typeface="Bahnschrift" panose="020B0502040204020203" pitchFamily="34" charset="0"/>
              </a:rPr>
              <a:t> </a:t>
            </a:r>
            <a:r>
              <a:rPr lang="en-GB" sz="5400" b="1">
                <a:solidFill>
                  <a:schemeClr val="bg1"/>
                </a:solidFill>
                <a:latin typeface="Bahnschrift"/>
              </a:rPr>
              <a:t>Tips and Tricks</a:t>
            </a:r>
            <a:endParaRPr lang="en-GB" sz="5400" b="1">
              <a:solidFill>
                <a:schemeClr val="bg1"/>
              </a:solidFill>
              <a:latin typeface="Bahnschrift" panose="020B0502040204020203" pitchFamily="34" charset="0"/>
            </a:endParaRPr>
          </a:p>
        </p:txBody>
      </p:sp>
      <p:pic>
        <p:nvPicPr>
          <p:cNvPr id="12" name="Picture 2" descr="Image result for earth stories film festival">
            <a:extLst>
              <a:ext uri="{FF2B5EF4-FFF2-40B4-BE49-F238E27FC236}">
                <a16:creationId xmlns:a16="http://schemas.microsoft.com/office/drawing/2014/main" id="{9D94E479-8349-A667-FDE1-5EF58D046C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587" y="1059804"/>
            <a:ext cx="1928813"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earing a suit&#10;&#10;Description automatically generated">
            <a:extLst>
              <a:ext uri="{FF2B5EF4-FFF2-40B4-BE49-F238E27FC236}">
                <a16:creationId xmlns:a16="http://schemas.microsoft.com/office/drawing/2014/main" id="{29871EC7-2E48-2955-2FC7-17A6FA7D2482}"/>
              </a:ext>
            </a:extLst>
          </p:cNvPr>
          <p:cNvPicPr>
            <a:picLocks noChangeAspect="1"/>
          </p:cNvPicPr>
          <p:nvPr/>
        </p:nvPicPr>
        <p:blipFill>
          <a:blip r:embed="rId11"/>
          <a:stretch>
            <a:fillRect/>
          </a:stretch>
        </p:blipFill>
        <p:spPr>
          <a:xfrm>
            <a:off x="468898" y="6074502"/>
            <a:ext cx="5981179" cy="8519147"/>
          </a:xfrm>
          <a:prstGeom prst="rect">
            <a:avLst/>
          </a:prstGeom>
          <a:ln>
            <a:noFill/>
          </a:ln>
        </p:spPr>
      </p:pic>
      <p:pic>
        <p:nvPicPr>
          <p:cNvPr id="13" name="Picture 12" descr="A cell phone with a picture of a building&#10;&#10;Description automatically generated">
            <a:extLst>
              <a:ext uri="{FF2B5EF4-FFF2-40B4-BE49-F238E27FC236}">
                <a16:creationId xmlns:a16="http://schemas.microsoft.com/office/drawing/2014/main" id="{2B5638A2-D976-2F12-4413-99B4B8994C9A}"/>
              </a:ext>
            </a:extLst>
          </p:cNvPr>
          <p:cNvPicPr>
            <a:picLocks noChangeAspect="1"/>
          </p:cNvPicPr>
          <p:nvPr/>
        </p:nvPicPr>
        <p:blipFill>
          <a:blip r:embed="rId12"/>
          <a:stretch>
            <a:fillRect/>
          </a:stretch>
        </p:blipFill>
        <p:spPr>
          <a:xfrm>
            <a:off x="6507124" y="7078149"/>
            <a:ext cx="5203736" cy="4328778"/>
          </a:xfrm>
          <a:prstGeom prst="rect">
            <a:avLst/>
          </a:prstGeom>
          <a:ln>
            <a:noFill/>
          </a:ln>
        </p:spPr>
      </p:pic>
    </p:spTree>
    <p:extLst>
      <p:ext uri="{BB962C8B-B14F-4D97-AF65-F5344CB8AC3E}">
        <p14:creationId xmlns:p14="http://schemas.microsoft.com/office/powerpoint/2010/main" val="75865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C36E6B-4B34-455C-0CF6-ACDCB859A5D8}"/>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2F12F6-8576-048C-4568-BAF9DC485317}"/>
              </a:ext>
            </a:extLst>
          </p:cNvPr>
          <p:cNvSpPr>
            <a:spLocks noGrp="1"/>
          </p:cNvSpPr>
          <p:nvPr>
            <p:ph type="title"/>
          </p:nvPr>
        </p:nvSpPr>
        <p:spPr>
          <a:xfrm>
            <a:off x="406400" y="168817"/>
            <a:ext cx="10515600" cy="1637414"/>
          </a:xfrm>
        </p:spPr>
        <p:txBody>
          <a:bodyPr/>
          <a:lstStyle/>
          <a:p>
            <a:r>
              <a:rPr lang="en-GB">
                <a:latin typeface="Bahnschrift" panose="020B0502040204020203" pitchFamily="34" charset="0"/>
              </a:rPr>
              <a:t>Storyboard Examples</a:t>
            </a:r>
          </a:p>
        </p:txBody>
      </p:sp>
      <p:pic>
        <p:nvPicPr>
          <p:cNvPr id="2050" name="Picture 2" descr="Best Movie Storyboard Ideas, With Examples &amp; Templates">
            <a:extLst>
              <a:ext uri="{FF2B5EF4-FFF2-40B4-BE49-F238E27FC236}">
                <a16:creationId xmlns:a16="http://schemas.microsoft.com/office/drawing/2014/main" id="{A580FB64-957A-8AF3-1710-B7480334C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070" y="1564395"/>
            <a:ext cx="7845803" cy="572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ory board - KATRINA AXFORD">
            <a:extLst>
              <a:ext uri="{FF2B5EF4-FFF2-40B4-BE49-F238E27FC236}">
                <a16:creationId xmlns:a16="http://schemas.microsoft.com/office/drawing/2014/main" id="{77EF538B-EBE1-DCF7-D1DE-6045369F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755" y="5965359"/>
            <a:ext cx="954405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ryboard and Cinema on Pinterest">
            <a:extLst>
              <a:ext uri="{FF2B5EF4-FFF2-40B4-BE49-F238E27FC236}">
                <a16:creationId xmlns:a16="http://schemas.microsoft.com/office/drawing/2014/main" id="{B9DD03A2-EE5E-B29C-7C65-B4F18FFD0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14" y="11451685"/>
            <a:ext cx="7177753" cy="4209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58BE87-A8B1-3E2C-01F5-CE3E217CD3FF}"/>
              </a:ext>
            </a:extLst>
          </p:cNvPr>
          <p:cNvSpPr txBox="1"/>
          <p:nvPr/>
        </p:nvSpPr>
        <p:spPr>
          <a:xfrm>
            <a:off x="8521329" y="4414046"/>
            <a:ext cx="2892490" cy="646331"/>
          </a:xfrm>
          <a:prstGeom prst="rect">
            <a:avLst/>
          </a:prstGeom>
          <a:noFill/>
        </p:spPr>
        <p:txBody>
          <a:bodyPr wrap="square" rtlCol="0">
            <a:spAutoFit/>
          </a:bodyPr>
          <a:lstStyle/>
          <a:p>
            <a:r>
              <a:rPr lang="en-GB"/>
              <a:t>Credit to:</a:t>
            </a:r>
          </a:p>
          <a:p>
            <a:r>
              <a:rPr lang="en-GB" err="1"/>
              <a:t>krismediank.blogspot</a:t>
            </a:r>
            <a:endParaRPr lang="en-GB"/>
          </a:p>
        </p:txBody>
      </p:sp>
      <p:sp>
        <p:nvSpPr>
          <p:cNvPr id="7" name="TextBox 6">
            <a:extLst>
              <a:ext uri="{FF2B5EF4-FFF2-40B4-BE49-F238E27FC236}">
                <a16:creationId xmlns:a16="http://schemas.microsoft.com/office/drawing/2014/main" id="{29D0EFEE-3796-B0A2-0026-50551049C33E}"/>
              </a:ext>
            </a:extLst>
          </p:cNvPr>
          <p:cNvSpPr txBox="1"/>
          <p:nvPr/>
        </p:nvSpPr>
        <p:spPr>
          <a:xfrm>
            <a:off x="8029510" y="13501494"/>
            <a:ext cx="2892490" cy="1200329"/>
          </a:xfrm>
          <a:prstGeom prst="rect">
            <a:avLst/>
          </a:prstGeom>
          <a:noFill/>
        </p:spPr>
        <p:txBody>
          <a:bodyPr wrap="square" rtlCol="0">
            <a:spAutoFit/>
          </a:bodyPr>
          <a:lstStyle/>
          <a:p>
            <a:r>
              <a:rPr lang="en-GB"/>
              <a:t>Credit to:</a:t>
            </a:r>
          </a:p>
          <a:p>
            <a:r>
              <a:rPr lang="en-GB"/>
              <a:t>trainingforgold.eu</a:t>
            </a:r>
          </a:p>
          <a:p>
            <a:endParaRPr lang="en-GB"/>
          </a:p>
          <a:p>
            <a:r>
              <a:rPr lang="en-GB"/>
              <a:t>Zhang Eliot (</a:t>
            </a:r>
            <a:r>
              <a:rPr lang="en-GB" err="1"/>
              <a:t>Pintrest</a:t>
            </a:r>
            <a:r>
              <a:rPr lang="en-GB"/>
              <a:t>)</a:t>
            </a:r>
          </a:p>
        </p:txBody>
      </p:sp>
      <p:pic>
        <p:nvPicPr>
          <p:cNvPr id="8" name="Picture 2" descr="Image result for earth stories film festival">
            <a:extLst>
              <a:ext uri="{FF2B5EF4-FFF2-40B4-BE49-F238E27FC236}">
                <a16:creationId xmlns:a16="http://schemas.microsoft.com/office/drawing/2014/main" id="{CA40910C-D333-8063-6C7E-D64BDCBB5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9415" y="15119691"/>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14951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6040A49-6D84-EF55-40DF-A89E1808FE1B}"/>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068682-9466-3B39-5A1F-932B670B2E8F}"/>
              </a:ext>
            </a:extLst>
          </p:cNvPr>
          <p:cNvSpPr>
            <a:spLocks noGrp="1"/>
          </p:cNvSpPr>
          <p:nvPr>
            <p:ph type="title"/>
          </p:nvPr>
        </p:nvSpPr>
        <p:spPr>
          <a:xfrm rot="5400000">
            <a:off x="6080403" y="4804764"/>
            <a:ext cx="10515600" cy="1707594"/>
          </a:xfrm>
        </p:spPr>
        <p:txBody>
          <a:bodyPr/>
          <a:lstStyle/>
          <a:p>
            <a:r>
              <a:rPr lang="en-GB">
                <a:latin typeface="Bahnschrift" panose="020B0502040204020203" pitchFamily="34" charset="0"/>
              </a:rPr>
              <a:t>Storyboard Template</a:t>
            </a:r>
          </a:p>
        </p:txBody>
      </p:sp>
      <p:pic>
        <p:nvPicPr>
          <p:cNvPr id="2052" name="Picture 4" descr="11 Storyboard Template Free Of Cost - SampleTemplatess - SampleTemplatess">
            <a:extLst>
              <a:ext uri="{FF2B5EF4-FFF2-40B4-BE49-F238E27FC236}">
                <a16:creationId xmlns:a16="http://schemas.microsoft.com/office/drawing/2014/main" id="{D7B72E58-CB06-7E45-4B9C-B8248E5D4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38901" y="2721708"/>
            <a:ext cx="14599297" cy="10428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F239E-A087-38D6-EF6C-960CA6B2947F}"/>
              </a:ext>
            </a:extLst>
          </p:cNvPr>
          <p:cNvSpPr txBox="1"/>
          <p:nvPr/>
        </p:nvSpPr>
        <p:spPr>
          <a:xfrm>
            <a:off x="595730" y="15351713"/>
            <a:ext cx="9686605" cy="307777"/>
          </a:xfrm>
          <a:prstGeom prst="rect">
            <a:avLst/>
          </a:prstGeom>
          <a:noFill/>
        </p:spPr>
        <p:txBody>
          <a:bodyPr wrap="square">
            <a:spAutoFit/>
          </a:bodyPr>
          <a:lstStyle/>
          <a:p>
            <a:r>
              <a:rPr lang="en-GB" sz="1400"/>
              <a:t>Template from: https://leonwebster.z19.web.core.windows.net/story-board-template-pdf.html</a:t>
            </a:r>
          </a:p>
        </p:txBody>
      </p:sp>
      <p:pic>
        <p:nvPicPr>
          <p:cNvPr id="8" name="Picture 2" descr="Image result for earth stories film festival">
            <a:extLst>
              <a:ext uri="{FF2B5EF4-FFF2-40B4-BE49-F238E27FC236}">
                <a16:creationId xmlns:a16="http://schemas.microsoft.com/office/drawing/2014/main" id="{B30E4C50-33A4-4048-147D-9035E17DC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86643" y="14809904"/>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853175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BF2F-1FB5-8D10-43C8-23541C5EC3C1}"/>
              </a:ext>
            </a:extLst>
          </p:cNvPr>
          <p:cNvSpPr>
            <a:spLocks noGrp="1"/>
          </p:cNvSpPr>
          <p:nvPr>
            <p:ph type="title"/>
          </p:nvPr>
        </p:nvSpPr>
        <p:spPr/>
        <p:txBody>
          <a:bodyPr/>
          <a:lstStyle/>
          <a:p>
            <a:endParaRPr lang="en-GB"/>
          </a:p>
        </p:txBody>
      </p:sp>
      <p:sp>
        <p:nvSpPr>
          <p:cNvPr id="3" name="Rectangle: Rounded Corners 2">
            <a:extLst>
              <a:ext uri="{FF2B5EF4-FFF2-40B4-BE49-F238E27FC236}">
                <a16:creationId xmlns:a16="http://schemas.microsoft.com/office/drawing/2014/main" id="{7FC96395-2FC1-B388-FE1C-45B1F000D1F7}"/>
              </a:ext>
            </a:extLst>
          </p:cNvPr>
          <p:cNvSpPr/>
          <p:nvPr/>
        </p:nvSpPr>
        <p:spPr>
          <a:xfrm>
            <a:off x="406400" y="400761"/>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2" descr="Image result for earth stories film festival">
            <a:extLst>
              <a:ext uri="{FF2B5EF4-FFF2-40B4-BE49-F238E27FC236}">
                <a16:creationId xmlns:a16="http://schemas.microsoft.com/office/drawing/2014/main" id="{31D98D3D-5B4D-B4E9-15B4-972F567D8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75" y="15235663"/>
            <a:ext cx="1277278" cy="85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ECFBCC04-5BB1-F5FB-CDC7-ABFA330873BE}"/>
              </a:ext>
            </a:extLst>
          </p:cNvPr>
          <p:cNvSpPr txBox="1"/>
          <p:nvPr/>
        </p:nvSpPr>
        <p:spPr>
          <a:xfrm>
            <a:off x="511313" y="661729"/>
            <a:ext cx="10975838" cy="4478149"/>
          </a:xfrm>
          <a:prstGeom prst="rect">
            <a:avLst/>
          </a:prstGeom>
          <a:noFill/>
        </p:spPr>
        <p:txBody>
          <a:bodyPr wrap="square" lIns="91440" tIns="45720" rIns="91440" bIns="45720" rtlCol="0" anchor="t">
            <a:spAutoFit/>
          </a:bodyPr>
          <a:lstStyle/>
          <a:p>
            <a:r>
              <a:rPr lang="en-GB" sz="5850" dirty="0">
                <a:latin typeface="Bahnschrift"/>
                <a:ea typeface="+mj-ea"/>
                <a:cs typeface="+mj-cs"/>
              </a:rPr>
              <a:t>Liked using Earth Stories Film Festival e-schools resources?</a:t>
            </a:r>
          </a:p>
          <a:p>
            <a:endParaRPr lang="en-GB" sz="2400" dirty="0">
              <a:latin typeface="Bahnschrift" panose="020B0502040204020203" pitchFamily="34" charset="0"/>
            </a:endParaRPr>
          </a:p>
          <a:p>
            <a:r>
              <a:rPr lang="en-GB" sz="2400" dirty="0">
                <a:latin typeface="Bahnschrift"/>
              </a:rPr>
              <a:t>We’d love to hear your thoughts, along with those of your students, about our resources. Please use the link below to send us your feedback.</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a:rPr>
              <a:t> </a:t>
            </a:r>
          </a:p>
        </p:txBody>
      </p:sp>
      <p:sp>
        <p:nvSpPr>
          <p:cNvPr id="6" name="TextBox 5">
            <a:extLst>
              <a:ext uri="{FF2B5EF4-FFF2-40B4-BE49-F238E27FC236}">
                <a16:creationId xmlns:a16="http://schemas.microsoft.com/office/drawing/2014/main" id="{6D13A598-B359-1ECB-834E-78FEFDE0B4F9}"/>
              </a:ext>
            </a:extLst>
          </p:cNvPr>
          <p:cNvSpPr txBox="1"/>
          <p:nvPr/>
        </p:nvSpPr>
        <p:spPr>
          <a:xfrm>
            <a:off x="520084" y="9065610"/>
            <a:ext cx="11194775" cy="5178341"/>
          </a:xfrm>
          <a:prstGeom prst="rect">
            <a:avLst/>
          </a:prstGeom>
          <a:noFill/>
        </p:spPr>
        <p:txBody>
          <a:bodyPr wrap="square" lIns="91440" tIns="45720" rIns="91440" bIns="45720" rtlCol="0" anchor="t">
            <a:spAutoFit/>
          </a:bodyPr>
          <a:lstStyle/>
          <a:p>
            <a:r>
              <a:rPr lang="en-GB" sz="5850" dirty="0">
                <a:latin typeface="Bahnschrift"/>
                <a:ea typeface="+mj-ea"/>
                <a:cs typeface="+mj-cs"/>
              </a:rPr>
              <a:t>Acknowledgements:</a:t>
            </a:r>
          </a:p>
          <a:p>
            <a:endParaRPr lang="en-GB" sz="2400" dirty="0">
              <a:latin typeface="Bahnschrift" panose="020B0502040204020203" pitchFamily="34" charset="0"/>
            </a:endParaRPr>
          </a:p>
          <a:p>
            <a:r>
              <a:rPr lang="en-GB" sz="2400" dirty="0">
                <a:latin typeface="Bahnschrift"/>
              </a:rPr>
              <a:t>Special thanks goes to the following people who were instrumental in bringing together the Earth Stories Film Festival e-schools package.</a:t>
            </a:r>
          </a:p>
          <a:p>
            <a:endParaRPr lang="en-GB" sz="2400" dirty="0">
              <a:latin typeface="Bahnschrift" panose="020B0502040204020203" pitchFamily="34" charset="0"/>
            </a:endParaRPr>
          </a:p>
          <a:p>
            <a:pPr lvl="3"/>
            <a:r>
              <a:rPr lang="en-GB" sz="2400" dirty="0">
                <a:latin typeface="Bahnschrift"/>
              </a:rPr>
              <a:t>Nicola Dudley </a:t>
            </a:r>
            <a:r>
              <a:rPr lang="en-GB" sz="2000" dirty="0">
                <a:latin typeface="Bahnschrift"/>
              </a:rPr>
              <a:t>(Learning Experience Designer, Keele University)</a:t>
            </a:r>
            <a:endParaRPr lang="en-GB" sz="2400" dirty="0">
              <a:latin typeface="Bahnschrift"/>
            </a:endParaRPr>
          </a:p>
          <a:p>
            <a:pPr lvl="3"/>
            <a:endParaRPr lang="en-GB" sz="2000" dirty="0">
              <a:latin typeface="Bahnschrift"/>
            </a:endParaRPr>
          </a:p>
          <a:p>
            <a:pPr lvl="3"/>
            <a:endParaRPr lang="en-GB" sz="2000" dirty="0">
              <a:latin typeface="Bahnschrift"/>
            </a:endParaRPr>
          </a:p>
          <a:p>
            <a:pPr lvl="3"/>
            <a:r>
              <a:rPr lang="en-GB" sz="2400" dirty="0">
                <a:latin typeface="Bahnschrift"/>
              </a:rPr>
              <a:t>Aaliyah Gibbings-Gardner </a:t>
            </a:r>
            <a:r>
              <a:rPr lang="en-GB" sz="2000" dirty="0">
                <a:latin typeface="Bahnschrift"/>
              </a:rPr>
              <a:t>(Community co-ordinator, Keele University)</a:t>
            </a:r>
          </a:p>
          <a:p>
            <a:pPr lvl="3"/>
            <a:endParaRPr lang="en-GB" sz="2000" dirty="0">
              <a:latin typeface="Bahnschrift"/>
            </a:endParaRPr>
          </a:p>
          <a:p>
            <a:pPr lvl="3"/>
            <a:endParaRPr lang="en-GB" sz="2000" dirty="0">
              <a:latin typeface="Bahnschrift"/>
            </a:endParaRPr>
          </a:p>
          <a:p>
            <a:pPr lvl="2"/>
            <a:r>
              <a:rPr lang="en-GB" sz="2400" dirty="0">
                <a:latin typeface="Bahnschrift"/>
              </a:rPr>
              <a:t>	James McAteer </a:t>
            </a:r>
            <a:r>
              <a:rPr lang="en-GB" sz="2000" dirty="0">
                <a:latin typeface="Bahnschrift"/>
              </a:rPr>
              <a:t>(Academic Lead for Earth Stories, Keele University)</a:t>
            </a:r>
          </a:p>
          <a:p>
            <a:pPr lvl="1"/>
            <a:r>
              <a:rPr lang="en-GB" sz="2400" dirty="0">
                <a:latin typeface="Bahnschrift"/>
              </a:rPr>
              <a:t> </a:t>
            </a:r>
          </a:p>
        </p:txBody>
      </p:sp>
      <p:pic>
        <p:nvPicPr>
          <p:cNvPr id="8" name="Picture 7" descr="Nicola Dudley (MHS) ">
            <a:extLst>
              <a:ext uri="{FF2B5EF4-FFF2-40B4-BE49-F238E27FC236}">
                <a16:creationId xmlns:a16="http://schemas.microsoft.com/office/drawing/2014/main" id="{A7477BAC-5625-7E0B-D547-8072F9BEA463}"/>
              </a:ext>
            </a:extLst>
          </p:cNvPr>
          <p:cNvPicPr>
            <a:picLocks noChangeAspect="1"/>
          </p:cNvPicPr>
          <p:nvPr/>
        </p:nvPicPr>
        <p:blipFill>
          <a:blip r:embed="rId3"/>
          <a:stretch>
            <a:fillRect/>
          </a:stretch>
        </p:blipFill>
        <p:spPr>
          <a:xfrm>
            <a:off x="9564708" y="11026055"/>
            <a:ext cx="932232" cy="960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in a green dress&#10;&#10;Description automatically generated">
            <a:extLst>
              <a:ext uri="{FF2B5EF4-FFF2-40B4-BE49-F238E27FC236}">
                <a16:creationId xmlns:a16="http://schemas.microsoft.com/office/drawing/2014/main" id="{587D7292-E59A-C752-4454-57AAC2982CF1}"/>
              </a:ext>
            </a:extLst>
          </p:cNvPr>
          <p:cNvPicPr>
            <a:picLocks noChangeAspect="1"/>
          </p:cNvPicPr>
          <p:nvPr/>
        </p:nvPicPr>
        <p:blipFill>
          <a:blip r:embed="rId4"/>
          <a:srcRect l="17000" t="10000" r="35699" b="5274"/>
          <a:stretch/>
        </p:blipFill>
        <p:spPr>
          <a:xfrm rot="5400000">
            <a:off x="10678940" y="12150578"/>
            <a:ext cx="942291" cy="1043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wearing glasses and a yellow shirt&#10;&#10;Description automatically generated">
            <a:extLst>
              <a:ext uri="{FF2B5EF4-FFF2-40B4-BE49-F238E27FC236}">
                <a16:creationId xmlns:a16="http://schemas.microsoft.com/office/drawing/2014/main" id="{FCB35F74-E9F5-6C4F-CFB7-62F976C7B1FE}"/>
              </a:ext>
            </a:extLst>
          </p:cNvPr>
          <p:cNvPicPr>
            <a:picLocks noChangeAspect="1"/>
          </p:cNvPicPr>
          <p:nvPr/>
        </p:nvPicPr>
        <p:blipFill>
          <a:blip r:embed="rId5"/>
          <a:stretch>
            <a:fillRect/>
          </a:stretch>
        </p:blipFill>
        <p:spPr>
          <a:xfrm>
            <a:off x="10146489" y="13238579"/>
            <a:ext cx="963531" cy="10493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70A5FA5E-3F10-F156-49B6-60927317E98B}"/>
              </a:ext>
            </a:extLst>
          </p:cNvPr>
          <p:cNvSpPr txBox="1"/>
          <p:nvPr/>
        </p:nvSpPr>
        <p:spPr>
          <a:xfrm>
            <a:off x="3478730" y="8306045"/>
            <a:ext cx="5277482" cy="646331"/>
          </a:xfrm>
          <a:prstGeom prst="rect">
            <a:avLst/>
          </a:prstGeom>
          <a:noFill/>
        </p:spPr>
        <p:txBody>
          <a:bodyPr wrap="square" rtlCol="0">
            <a:spAutoFit/>
          </a:bodyPr>
          <a:lstStyle/>
          <a:p>
            <a:r>
              <a:rPr lang="en-GB" dirty="0">
                <a:hlinkClick r:id="rId6"/>
              </a:rPr>
              <a:t>Earth Stories E-school Resources Pack – Evaluation </a:t>
            </a:r>
            <a:endParaRPr lang="en-GB" dirty="0"/>
          </a:p>
          <a:p>
            <a:endParaRPr lang="en-GB" dirty="0"/>
          </a:p>
        </p:txBody>
      </p:sp>
      <p:pic>
        <p:nvPicPr>
          <p:cNvPr id="14" name="Picture 13" descr="Qr code on a table with pencils and a cup of pencils&#10;&#10;AI-generated content may be incorrect.">
            <a:extLst>
              <a:ext uri="{FF2B5EF4-FFF2-40B4-BE49-F238E27FC236}">
                <a16:creationId xmlns:a16="http://schemas.microsoft.com/office/drawing/2014/main" id="{3F9A5432-A0FE-146B-2CD6-9F2739FD8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2673" y="4416837"/>
            <a:ext cx="3533118" cy="3533118"/>
          </a:xfrm>
          <a:prstGeom prst="rect">
            <a:avLst/>
          </a:prstGeom>
        </p:spPr>
      </p:pic>
    </p:spTree>
    <p:extLst>
      <p:ext uri="{BB962C8B-B14F-4D97-AF65-F5344CB8AC3E}">
        <p14:creationId xmlns:p14="http://schemas.microsoft.com/office/powerpoint/2010/main" val="3352689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9718F-F16E-F210-7E2D-A59A355A0E0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0BE642-56EF-10DC-E135-E6718E380BEC}"/>
              </a:ext>
            </a:extLst>
          </p:cNvPr>
          <p:cNvSpPr/>
          <p:nvPr/>
        </p:nvSpPr>
        <p:spPr>
          <a:xfrm>
            <a:off x="406400" y="400761"/>
            <a:ext cx="11404600" cy="15454477"/>
          </a:xfrm>
          <a:prstGeom prst="roundRect">
            <a:avLst>
              <a:gd name="adj" fmla="val 631"/>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D261D4D8-34B5-0ED8-A4BF-194D5EFC656B}"/>
              </a:ext>
            </a:extLst>
          </p:cNvPr>
          <p:cNvSpPr>
            <a:spLocks noGrp="1"/>
          </p:cNvSpPr>
          <p:nvPr>
            <p:ph type="title"/>
          </p:nvPr>
        </p:nvSpPr>
        <p:spPr>
          <a:xfrm>
            <a:off x="838200" y="865485"/>
            <a:ext cx="10515600" cy="1217315"/>
          </a:xfrm>
          <a:solidFill>
            <a:schemeClr val="accent1"/>
          </a:solidFill>
          <a:effectLst>
            <a:glow rad="228600">
              <a:schemeClr val="accent1">
                <a:satMod val="175000"/>
                <a:alpha val="40000"/>
              </a:schemeClr>
            </a:glow>
          </a:effectLst>
        </p:spPr>
        <p:txBody>
          <a:bodyPr>
            <a:normAutofit/>
          </a:bodyPr>
          <a:lstStyle/>
          <a:p>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About the filmmakers</a:t>
            </a:r>
          </a:p>
        </p:txBody>
      </p:sp>
      <p:pic>
        <p:nvPicPr>
          <p:cNvPr id="8" name="Picture 2" descr="Image result for earth stories film festival">
            <a:extLst>
              <a:ext uri="{FF2B5EF4-FFF2-40B4-BE49-F238E27FC236}">
                <a16:creationId xmlns:a16="http://schemas.microsoft.com/office/drawing/2014/main" id="{1D60EB38-391D-66EF-9960-752E409C7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xtBox 1">
            <a:extLst>
              <a:ext uri="{FF2B5EF4-FFF2-40B4-BE49-F238E27FC236}">
                <a16:creationId xmlns:a16="http://schemas.microsoft.com/office/drawing/2014/main" id="{3A0307B6-1146-E2AC-30B1-A2300DE2469D}"/>
              </a:ext>
            </a:extLst>
          </p:cNvPr>
          <p:cNvSpPr txBox="1"/>
          <p:nvPr/>
        </p:nvSpPr>
        <p:spPr>
          <a:xfrm>
            <a:off x="861206" y="2311287"/>
            <a:ext cx="106321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Bahnschrift"/>
                <a:cs typeface="Arial"/>
              </a:rPr>
              <a:t>Robbie and Mollie</a:t>
            </a:r>
          </a:p>
          <a:p>
            <a:endParaRPr lang="en-US" sz="2000" dirty="0">
              <a:solidFill>
                <a:srgbClr val="000000"/>
              </a:solidFill>
              <a:latin typeface="Bahnschrift"/>
              <a:cs typeface="Arial"/>
            </a:endParaRPr>
          </a:p>
        </p:txBody>
      </p:sp>
      <p:sp>
        <p:nvSpPr>
          <p:cNvPr id="4" name="TextBox 3">
            <a:extLst>
              <a:ext uri="{FF2B5EF4-FFF2-40B4-BE49-F238E27FC236}">
                <a16:creationId xmlns:a16="http://schemas.microsoft.com/office/drawing/2014/main" id="{E95064C3-8A53-7E89-F1FC-011387FAA6E9}"/>
              </a:ext>
            </a:extLst>
          </p:cNvPr>
          <p:cNvSpPr txBox="1"/>
          <p:nvPr/>
        </p:nvSpPr>
        <p:spPr>
          <a:xfrm>
            <a:off x="831853" y="7899400"/>
            <a:ext cx="106662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S</a:t>
            </a:r>
            <a:endParaRPr lang="en-US" sz="2000" dirty="0">
              <a:latin typeface="Bahnschrift"/>
              <a:cs typeface="Arial"/>
            </a:endParaRPr>
          </a:p>
        </p:txBody>
      </p:sp>
      <p:sp>
        <p:nvSpPr>
          <p:cNvPr id="5" name="TextBox 4">
            <a:extLst>
              <a:ext uri="{FF2B5EF4-FFF2-40B4-BE49-F238E27FC236}">
                <a16:creationId xmlns:a16="http://schemas.microsoft.com/office/drawing/2014/main" id="{B83CEF66-507D-1C30-FF66-317EC4A3D05A}"/>
              </a:ext>
            </a:extLst>
          </p:cNvPr>
          <p:cNvSpPr txBox="1"/>
          <p:nvPr/>
        </p:nvSpPr>
        <p:spPr>
          <a:xfrm>
            <a:off x="831079" y="11136107"/>
            <a:ext cx="104613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Bahnschrift"/>
                <a:cs typeface="Arial"/>
              </a:rPr>
              <a:t>B</a:t>
            </a:r>
            <a:endParaRPr lang="en-US" sz="2000" dirty="0">
              <a:latin typeface="Bahnschrift"/>
              <a:cs typeface="Arial"/>
            </a:endParaRPr>
          </a:p>
        </p:txBody>
      </p:sp>
    </p:spTree>
    <p:extLst>
      <p:ext uri="{BB962C8B-B14F-4D97-AF65-F5344CB8AC3E}">
        <p14:creationId xmlns:p14="http://schemas.microsoft.com/office/powerpoint/2010/main" val="48985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C0BE840-55B9-679B-C704-78353FE1686E}"/>
              </a:ext>
            </a:extLst>
          </p:cNvPr>
          <p:cNvSpPr/>
          <p:nvPr/>
        </p:nvSpPr>
        <p:spPr>
          <a:xfrm>
            <a:off x="381000" y="395122"/>
            <a:ext cx="11404600" cy="15454477"/>
          </a:xfrm>
          <a:prstGeom prst="roundRect">
            <a:avLst>
              <a:gd name="adj" fmla="val 631"/>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029CFB2-D701-6D38-7A35-4BEE0AFF4F49}"/>
              </a:ext>
            </a:extLst>
          </p:cNvPr>
          <p:cNvSpPr>
            <a:spLocks noGrp="1"/>
          </p:cNvSpPr>
          <p:nvPr>
            <p:ph type="title"/>
          </p:nvPr>
        </p:nvSpPr>
        <p:spPr>
          <a:xfrm>
            <a:off x="838200" y="865485"/>
            <a:ext cx="10515600" cy="1674515"/>
          </a:xfrm>
          <a:solidFill>
            <a:schemeClr val="accent6"/>
          </a:solidFill>
          <a:effectLst>
            <a:glow rad="228600">
              <a:schemeClr val="accent6">
                <a:satMod val="175000"/>
                <a:alpha val="40000"/>
              </a:schemeClr>
            </a:glow>
          </a:effectLst>
        </p:spPr>
        <p:txBody>
          <a:bodyPr>
            <a:normAutofit/>
          </a:bodyPr>
          <a:lstStyle/>
          <a:p>
            <a:r>
              <a:rPr lang="en-GB" sz="4800" b="1">
                <a:solidFill>
                  <a:schemeClr val="bg1"/>
                </a:solidFill>
                <a:latin typeface="Bahnschrift" panose="020B0502040204020203" pitchFamily="34" charset="0"/>
              </a:rPr>
              <a:t>             Earth Stories Film Festival</a:t>
            </a:r>
          </a:p>
        </p:txBody>
      </p:sp>
      <p:sp>
        <p:nvSpPr>
          <p:cNvPr id="3" name="Content Placeholder 2">
            <a:extLst>
              <a:ext uri="{FF2B5EF4-FFF2-40B4-BE49-F238E27FC236}">
                <a16:creationId xmlns:a16="http://schemas.microsoft.com/office/drawing/2014/main" id="{CD2BA2B4-2E72-D446-A702-139252B515AD}"/>
              </a:ext>
            </a:extLst>
          </p:cNvPr>
          <p:cNvSpPr>
            <a:spLocks noGrp="1"/>
          </p:cNvSpPr>
          <p:nvPr>
            <p:ph idx="1"/>
          </p:nvPr>
        </p:nvSpPr>
        <p:spPr>
          <a:xfrm>
            <a:off x="838200" y="11912599"/>
            <a:ext cx="10515600" cy="3682999"/>
          </a:xfrm>
        </p:spPr>
        <p:txBody>
          <a:bodyPr vert="horz" lIns="91440" tIns="45720" rIns="91440" bIns="45720" rtlCol="0" anchor="t">
            <a:noAutofit/>
          </a:bodyPr>
          <a:lstStyle/>
          <a:p>
            <a:pPr marL="0" indent="0">
              <a:lnSpc>
                <a:spcPct val="120000"/>
              </a:lnSpc>
              <a:spcBef>
                <a:spcPts val="0"/>
              </a:spcBef>
              <a:buNone/>
            </a:pPr>
            <a:r>
              <a:rPr lang="en-GB" sz="2200" dirty="0">
                <a:latin typeface="Bahnschrift"/>
              </a:rPr>
              <a:t>The following prizes will be awarded at the Earth Stories Film Festival: </a:t>
            </a:r>
          </a:p>
          <a:p>
            <a:pPr marL="304165" indent="-304165" algn="l">
              <a:lnSpc>
                <a:spcPct val="120000"/>
              </a:lnSpc>
              <a:spcBef>
                <a:spcPts val="0"/>
              </a:spcBef>
              <a:buFont typeface="Arial" panose="020B0604020202020204" pitchFamily="34" charset="0"/>
              <a:buChar char="•"/>
            </a:pPr>
            <a:r>
              <a:rPr lang="en-GB" sz="2200" dirty="0">
                <a:latin typeface="Bahnschrift"/>
              </a:rPr>
              <a:t>Animation Award £250, </a:t>
            </a:r>
          </a:p>
          <a:p>
            <a:pPr marL="304165" indent="-304165" algn="l">
              <a:lnSpc>
                <a:spcPct val="120000"/>
              </a:lnSpc>
              <a:spcBef>
                <a:spcPts val="0"/>
              </a:spcBef>
              <a:buFont typeface="Arial" panose="020B0604020202020204" pitchFamily="34" charset="0"/>
              <a:buChar char="•"/>
            </a:pPr>
            <a:r>
              <a:rPr lang="en-GB" sz="2200" dirty="0">
                <a:latin typeface="Bahnschrift"/>
              </a:rPr>
              <a:t>Experimental Award £250, </a:t>
            </a:r>
          </a:p>
          <a:p>
            <a:pPr marL="304165" indent="-304165" algn="l">
              <a:lnSpc>
                <a:spcPct val="120000"/>
              </a:lnSpc>
              <a:spcBef>
                <a:spcPts val="0"/>
              </a:spcBef>
              <a:buFont typeface="Arial" panose="020B0604020202020204" pitchFamily="34" charset="0"/>
              <a:buChar char="•"/>
            </a:pPr>
            <a:r>
              <a:rPr lang="en-GB" sz="2200" dirty="0">
                <a:latin typeface="Bahnschrift"/>
              </a:rPr>
              <a:t>Documentary Award £250, </a:t>
            </a:r>
          </a:p>
          <a:p>
            <a:pPr marL="304165" indent="-304165" algn="l">
              <a:lnSpc>
                <a:spcPct val="120000"/>
              </a:lnSpc>
              <a:spcBef>
                <a:spcPts val="0"/>
              </a:spcBef>
              <a:buFont typeface="Arial" panose="020B0604020202020204" pitchFamily="34" charset="0"/>
              <a:buChar char="•"/>
            </a:pPr>
            <a:r>
              <a:rPr lang="en-GB" sz="2200" dirty="0">
                <a:latin typeface="Bahnschrift"/>
              </a:rPr>
              <a:t>Fiction Award £250, </a:t>
            </a:r>
          </a:p>
          <a:p>
            <a:pPr marL="304165" indent="-304165">
              <a:lnSpc>
                <a:spcPct val="120000"/>
              </a:lnSpc>
              <a:spcBef>
                <a:spcPts val="0"/>
              </a:spcBef>
            </a:pPr>
            <a:r>
              <a:rPr lang="en-GB" sz="2200" dirty="0">
                <a:latin typeface="Bahnschrift"/>
              </a:rPr>
              <a:t>Young Film Award (Up to 16 Years old) £250, </a:t>
            </a:r>
          </a:p>
          <a:p>
            <a:pPr marL="304165" indent="-304165" algn="l">
              <a:lnSpc>
                <a:spcPct val="120000"/>
              </a:lnSpc>
              <a:spcBef>
                <a:spcPts val="0"/>
              </a:spcBef>
              <a:buFont typeface="Arial" panose="020B0604020202020204" pitchFamily="34" charset="0"/>
              <a:buChar char="•"/>
            </a:pPr>
            <a:r>
              <a:rPr lang="en-GB" sz="2200" dirty="0">
                <a:latin typeface="Bahnschrift"/>
              </a:rPr>
              <a:t>Local Filmmaker Award (Staffordshire, Cheshire, Shropshire) £250.</a:t>
            </a:r>
          </a:p>
          <a:p>
            <a:pPr marL="0" indent="0">
              <a:lnSpc>
                <a:spcPct val="120000"/>
              </a:lnSpc>
              <a:spcBef>
                <a:spcPts val="0"/>
              </a:spcBef>
              <a:buNone/>
            </a:pPr>
            <a:r>
              <a:rPr lang="en-GB" sz="2200" dirty="0">
                <a:latin typeface="Bahnschrift"/>
              </a:rPr>
              <a:t>More information, including terms and conditions, can be found here: </a:t>
            </a:r>
            <a:endParaRPr lang="en-GB" sz="2200" dirty="0">
              <a:latin typeface="Aptos" panose="02110004020202020204"/>
              <a:cs typeface="Arial"/>
            </a:endParaRPr>
          </a:p>
          <a:p>
            <a:pPr marL="0" indent="0" algn="ctr">
              <a:lnSpc>
                <a:spcPct val="120000"/>
              </a:lnSpc>
              <a:spcBef>
                <a:spcPts val="0"/>
              </a:spcBef>
              <a:buNone/>
            </a:pPr>
            <a:r>
              <a:rPr lang="en-GB" sz="2200" dirty="0">
                <a:latin typeface="Arial"/>
                <a:cs typeface="Arial"/>
                <a:hlinkClick r:id="rId2"/>
              </a:rPr>
              <a:t>Earth Stories - Keele University</a:t>
            </a:r>
            <a:endParaRPr lang="en-GB" sz="2200" dirty="0"/>
          </a:p>
        </p:txBody>
      </p:sp>
      <p:pic>
        <p:nvPicPr>
          <p:cNvPr id="1026" name="Picture 2" descr="Image result for earth stories film festival">
            <a:extLst>
              <a:ext uri="{FF2B5EF4-FFF2-40B4-BE49-F238E27FC236}">
                <a16:creationId xmlns:a16="http://schemas.microsoft.com/office/drawing/2014/main" id="{1D9A2614-4679-0D82-EDF3-00F76CE5D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 y="1059804"/>
            <a:ext cx="1928813" cy="12858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1EF832-750F-1BDA-4558-9D5D65403194}"/>
              </a:ext>
            </a:extLst>
          </p:cNvPr>
          <p:cNvGrpSpPr/>
          <p:nvPr/>
        </p:nvGrpSpPr>
        <p:grpSpPr>
          <a:xfrm>
            <a:off x="1282700" y="2755954"/>
            <a:ext cx="9601200" cy="9017853"/>
            <a:chOff x="1282700" y="2755954"/>
            <a:chExt cx="9601200" cy="9017853"/>
          </a:xfrm>
        </p:grpSpPr>
        <p:sp>
          <p:nvSpPr>
            <p:cNvPr id="6" name="TextBox 5">
              <a:extLst>
                <a:ext uri="{FF2B5EF4-FFF2-40B4-BE49-F238E27FC236}">
                  <a16:creationId xmlns:a16="http://schemas.microsoft.com/office/drawing/2014/main" id="{8BF08C3A-60EE-30C0-150B-04F4502BEC6F}"/>
                </a:ext>
              </a:extLst>
            </p:cNvPr>
            <p:cNvSpPr txBox="1"/>
            <p:nvPr/>
          </p:nvSpPr>
          <p:spPr>
            <a:xfrm>
              <a:off x="1282700" y="2755954"/>
              <a:ext cx="9601200" cy="9017853"/>
            </a:xfrm>
            <a:prstGeom prst="rect">
              <a:avLst/>
            </a:prstGeom>
            <a:solidFill>
              <a:schemeClr val="accent4">
                <a:lumMod val="20000"/>
                <a:lumOff val="80000"/>
              </a:schemeClr>
            </a:solidFill>
            <a:ln>
              <a:solidFill>
                <a:schemeClr val="accent6">
                  <a:lumMod val="50000"/>
                </a:schemeClr>
              </a:solidFill>
            </a:ln>
          </p:spPr>
          <p:txBody>
            <a:bodyPr wrap="square" lIns="91440" tIns="45720" rIns="91440" bIns="45720" anchor="t">
              <a:spAutoFit/>
            </a:bodyPr>
            <a:lstStyle/>
            <a:p>
              <a:pPr marL="0" indent="0" algn="ctr">
                <a:buNone/>
              </a:pPr>
              <a:endParaRPr lang="en-GB" sz="2000" b="1" dirty="0">
                <a:solidFill>
                  <a:schemeClr val="accent6">
                    <a:lumMod val="75000"/>
                  </a:schemeClr>
                </a:solidFill>
                <a:latin typeface="Bahnschrift" panose="020B0502040204020203" pitchFamily="34" charset="0"/>
              </a:endParaRPr>
            </a:p>
            <a:p>
              <a:pPr algn="ctr"/>
              <a:r>
                <a:rPr lang="en-GB" sz="4000" b="1" dirty="0">
                  <a:solidFill>
                    <a:schemeClr val="accent6"/>
                  </a:solidFill>
                  <a:latin typeface="Bahnschrift"/>
                </a:rPr>
                <a:t>Ready to act, raise awareness about climate change and become an Earth Guardian? </a:t>
              </a: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dirty="0">
                <a:solidFill>
                  <a:schemeClr val="accent6"/>
                </a:solidFill>
                <a:latin typeface="Bahnschrift" panose="020B0502040204020203" pitchFamily="34" charset="0"/>
              </a:endParaRPr>
            </a:p>
            <a:p>
              <a:endParaRPr lang="en-GB" sz="4000" b="1" dirty="0">
                <a:solidFill>
                  <a:schemeClr val="accent6"/>
                </a:solidFill>
                <a:latin typeface="Bahnschrift" panose="020B0502040204020203" pitchFamily="34" charset="0"/>
              </a:endParaRPr>
            </a:p>
            <a:p>
              <a:pPr algn="ctr"/>
              <a:r>
                <a:rPr lang="en-GB" sz="4000" b="1" dirty="0">
                  <a:solidFill>
                    <a:schemeClr val="accent6"/>
                  </a:solidFill>
                  <a:latin typeface="Bahnschrift"/>
                </a:rPr>
                <a:t>Put your film making skills to the test and enter the Earth Stories Film Festival competition. </a:t>
              </a:r>
            </a:p>
            <a:p>
              <a:pPr algn="ctr"/>
              <a:r>
                <a:rPr lang="en-GB" sz="3200" b="1" dirty="0">
                  <a:solidFill>
                    <a:schemeClr val="accent6"/>
                  </a:solidFill>
                  <a:latin typeface="Bahnschrift"/>
                </a:rPr>
                <a:t>Submission deadline 16th January 2026</a:t>
              </a:r>
              <a:endParaRPr lang="en-GB" dirty="0">
                <a:solidFill>
                  <a:schemeClr val="accent6"/>
                </a:solidFill>
              </a:endParaRPr>
            </a:p>
          </p:txBody>
        </p:sp>
        <p:pic>
          <p:nvPicPr>
            <p:cNvPr id="7" name="Picture 2" descr="finger pointing at you Meme Generator - Imgflip">
              <a:extLst>
                <a:ext uri="{FF2B5EF4-FFF2-40B4-BE49-F238E27FC236}">
                  <a16:creationId xmlns:a16="http://schemas.microsoft.com/office/drawing/2014/main" id="{ED80E582-F64E-E27F-01EA-C51ABEF56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400" y="5384937"/>
              <a:ext cx="3733800" cy="393672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A qr code on a white background&#10;&#10;Description automatically generated">
            <a:extLst>
              <a:ext uri="{FF2B5EF4-FFF2-40B4-BE49-F238E27FC236}">
                <a16:creationId xmlns:a16="http://schemas.microsoft.com/office/drawing/2014/main" id="{7FDCE962-FB08-0A56-4DA0-868968EDBCF6}"/>
              </a:ext>
            </a:extLst>
          </p:cNvPr>
          <p:cNvPicPr>
            <a:picLocks noChangeAspect="1"/>
          </p:cNvPicPr>
          <p:nvPr/>
        </p:nvPicPr>
        <p:blipFill>
          <a:blip r:embed="rId5"/>
          <a:stretch>
            <a:fillRect/>
          </a:stretch>
        </p:blipFill>
        <p:spPr>
          <a:xfrm>
            <a:off x="10159751" y="14207541"/>
            <a:ext cx="1409700" cy="1409700"/>
          </a:xfrm>
          <a:prstGeom prst="rect">
            <a:avLst/>
          </a:prstGeom>
        </p:spPr>
      </p:pic>
    </p:spTree>
    <p:extLst>
      <p:ext uri="{BB962C8B-B14F-4D97-AF65-F5344CB8AC3E}">
        <p14:creationId xmlns:p14="http://schemas.microsoft.com/office/powerpoint/2010/main" val="3171304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44D668-9E1A-29CB-6265-D003B332DF55}"/>
              </a:ext>
            </a:extLst>
          </p:cNvPr>
          <p:cNvSpPr/>
          <p:nvPr/>
        </p:nvSpPr>
        <p:spPr>
          <a:xfrm>
            <a:off x="381000" y="395122"/>
            <a:ext cx="11404600" cy="15454477"/>
          </a:xfrm>
          <a:prstGeom prst="roundRect">
            <a:avLst>
              <a:gd name="adj" fmla="val 631"/>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1CE287E-4563-24FE-7B73-C2CC00488DFD}"/>
              </a:ext>
            </a:extLst>
          </p:cNvPr>
          <p:cNvSpPr>
            <a:spLocks noGrp="1"/>
          </p:cNvSpPr>
          <p:nvPr>
            <p:ph type="title"/>
          </p:nvPr>
        </p:nvSpPr>
        <p:spPr>
          <a:xfrm>
            <a:off x="838200" y="865485"/>
            <a:ext cx="10515600" cy="1217315"/>
          </a:xfrm>
          <a:solidFill>
            <a:schemeClr val="accent5"/>
          </a:solidFill>
          <a:effectLst>
            <a:glow rad="228600">
              <a:schemeClr val="accent5">
                <a:satMod val="175000"/>
                <a:alpha val="40000"/>
              </a:schemeClr>
            </a:glow>
          </a:effectLst>
        </p:spPr>
        <p:txBody>
          <a:bodyPr>
            <a:normAutofit fontScale="90000"/>
          </a:bodyPr>
          <a:lstStyle/>
          <a:p>
            <a:pPr algn="ctr"/>
            <a:r>
              <a:rPr lang="en-GB">
                <a:solidFill>
                  <a:schemeClr val="bg1"/>
                </a:solidFill>
                <a:latin typeface="Bahnschrift" panose="020B0502040204020203" pitchFamily="34" charset="0"/>
              </a:rPr>
              <a:t>      </a:t>
            </a:r>
            <a:r>
              <a:rPr lang="en-GB" b="1">
                <a:solidFill>
                  <a:schemeClr val="bg1"/>
                </a:solidFill>
                <a:latin typeface="Bahnschrift" panose="020B0502040204020203" pitchFamily="34" charset="0"/>
              </a:rPr>
              <a:t>Become an Earth Guardian!</a:t>
            </a:r>
          </a:p>
        </p:txBody>
      </p:sp>
      <p:sp>
        <p:nvSpPr>
          <p:cNvPr id="4" name="Content Placeholder 3">
            <a:extLst>
              <a:ext uri="{FF2B5EF4-FFF2-40B4-BE49-F238E27FC236}">
                <a16:creationId xmlns:a16="http://schemas.microsoft.com/office/drawing/2014/main" id="{060E495C-BE2B-2159-414B-F5298DF93AFE}"/>
              </a:ext>
            </a:extLst>
          </p:cNvPr>
          <p:cNvSpPr>
            <a:spLocks noGrp="1"/>
          </p:cNvSpPr>
          <p:nvPr>
            <p:ph idx="1"/>
          </p:nvPr>
        </p:nvSpPr>
        <p:spPr>
          <a:xfrm>
            <a:off x="760833" y="2752607"/>
            <a:ext cx="10515600" cy="10314283"/>
          </a:xfrm>
        </p:spPr>
        <p:txBody>
          <a:bodyPr vert="horz" lIns="91440" tIns="45720" rIns="91440" bIns="45720" rtlCol="0" anchor="t">
            <a:noAutofit/>
          </a:bodyPr>
          <a:lstStyle/>
          <a:p>
            <a:pPr marL="0" indent="0" algn="ctr">
              <a:buNone/>
            </a:pPr>
            <a:r>
              <a:rPr lang="en-GB" sz="4400">
                <a:latin typeface="Bahnschrift"/>
              </a:rPr>
              <a:t>Complete one activity from each of the themes to become an Earth Guardian </a:t>
            </a:r>
          </a:p>
          <a:p>
            <a:pPr marL="0" indent="0">
              <a:buNone/>
            </a:pPr>
            <a:endParaRPr lang="en-GB" sz="4000">
              <a:latin typeface="Bahnschrift" panose="020B0502040204020203" pitchFamily="34" charset="0"/>
            </a:endParaRPr>
          </a:p>
          <a:p>
            <a:pPr marL="0" indent="0">
              <a:buNone/>
            </a:pPr>
            <a:r>
              <a:rPr lang="en-GB" sz="4400">
                <a:latin typeface="Bahnschrift"/>
              </a:rPr>
              <a:t>Themes:</a:t>
            </a: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buNone/>
            </a:pPr>
            <a:endParaRPr lang="en-GB" sz="4000">
              <a:latin typeface="Bahnschrift" panose="020B0502040204020203" pitchFamily="34" charset="0"/>
            </a:endParaRPr>
          </a:p>
          <a:p>
            <a:pPr marL="0" indent="0" algn="ctr">
              <a:buNone/>
            </a:pPr>
            <a:r>
              <a:rPr lang="en-GB" sz="4400">
                <a:latin typeface="Bahnschrift"/>
              </a:rPr>
              <a:t>Collect each sticker to gain your </a:t>
            </a:r>
          </a:p>
          <a:p>
            <a:pPr marL="0" indent="0" algn="ctr">
              <a:buNone/>
            </a:pPr>
            <a:r>
              <a:rPr lang="en-GB" sz="4400">
                <a:latin typeface="Bahnschrift"/>
              </a:rPr>
              <a:t>Earth Guardian certificate</a:t>
            </a:r>
          </a:p>
        </p:txBody>
      </p:sp>
      <p:grpSp>
        <p:nvGrpSpPr>
          <p:cNvPr id="30" name="Group 29">
            <a:extLst>
              <a:ext uri="{FF2B5EF4-FFF2-40B4-BE49-F238E27FC236}">
                <a16:creationId xmlns:a16="http://schemas.microsoft.com/office/drawing/2014/main" id="{61FD4435-55E6-7FDB-A879-4AECBDB115B9}"/>
              </a:ext>
            </a:extLst>
          </p:cNvPr>
          <p:cNvGrpSpPr/>
          <p:nvPr/>
        </p:nvGrpSpPr>
        <p:grpSpPr>
          <a:xfrm>
            <a:off x="6004736" y="9826890"/>
            <a:ext cx="3631161" cy="3240000"/>
            <a:chOff x="6004736" y="9826890"/>
            <a:chExt cx="3631161" cy="3240000"/>
          </a:xfrm>
        </p:grpSpPr>
        <p:sp>
          <p:nvSpPr>
            <p:cNvPr id="10" name="Oval 9">
              <a:extLst>
                <a:ext uri="{FF2B5EF4-FFF2-40B4-BE49-F238E27FC236}">
                  <a16:creationId xmlns:a16="http://schemas.microsoft.com/office/drawing/2014/main" id="{485ABB98-B688-4D90-DF8C-5EADDCB47CAA}"/>
                </a:ext>
              </a:extLst>
            </p:cNvPr>
            <p:cNvSpPr/>
            <p:nvPr/>
          </p:nvSpPr>
          <p:spPr>
            <a:xfrm>
              <a:off x="6395897" y="9826890"/>
              <a:ext cx="3240000" cy="3240000"/>
            </a:xfrm>
            <a:prstGeom prst="ellipse">
              <a:avLst/>
            </a:prstGeom>
            <a:solidFill>
              <a:schemeClr val="tx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5" name="TextBox 14">
              <a:extLst>
                <a:ext uri="{FF2B5EF4-FFF2-40B4-BE49-F238E27FC236}">
                  <a16:creationId xmlns:a16="http://schemas.microsoft.com/office/drawing/2014/main" id="{33AB93C7-20B9-4CF9-AFFB-5DEC5CFD9EF0}"/>
                </a:ext>
              </a:extLst>
            </p:cNvPr>
            <p:cNvSpPr txBox="1"/>
            <p:nvPr/>
          </p:nvSpPr>
          <p:spPr>
            <a:xfrm>
              <a:off x="6004736" y="10356443"/>
              <a:ext cx="3600000" cy="892552"/>
            </a:xfrm>
            <a:prstGeom prst="rect">
              <a:avLst/>
            </a:prstGeom>
            <a:noFill/>
          </p:spPr>
          <p:txBody>
            <a:bodyPr wrap="square" lIns="91440" tIns="45720" rIns="91440" bIns="45720" rtlCol="0" anchor="t">
              <a:spAutoFit/>
            </a:bodyPr>
            <a:lstStyle/>
            <a:p>
              <a:pPr lvl="1" algn="ctr"/>
              <a:r>
                <a:rPr lang="en-GB" sz="2600">
                  <a:solidFill>
                    <a:schemeClr val="tx2"/>
                  </a:solidFill>
                  <a:latin typeface="Congenial Black"/>
                </a:rPr>
                <a:t>   Earth Stories</a:t>
              </a:r>
              <a:endParaRPr lang="en-US">
                <a:solidFill>
                  <a:schemeClr val="tx2"/>
                </a:solidFill>
                <a:latin typeface="Aptos" panose="02110004020202020204"/>
              </a:endParaRPr>
            </a:p>
            <a:p>
              <a:pPr lvl="1" algn="ctr"/>
              <a:r>
                <a:rPr lang="en-GB" sz="2600">
                  <a:solidFill>
                    <a:schemeClr val="tx2"/>
                  </a:solidFill>
                  <a:latin typeface="Congenial Black"/>
                </a:rPr>
                <a:t>Film Festival </a:t>
              </a:r>
              <a:endParaRPr lang="en-US">
                <a:solidFill>
                  <a:schemeClr val="tx2"/>
                </a:solidFill>
              </a:endParaRPr>
            </a:p>
          </p:txBody>
        </p:sp>
        <p:pic>
          <p:nvPicPr>
            <p:cNvPr id="17" name="Graphic 16" descr="Theatre with solid fill">
              <a:extLst>
                <a:ext uri="{FF2B5EF4-FFF2-40B4-BE49-F238E27FC236}">
                  <a16:creationId xmlns:a16="http://schemas.microsoft.com/office/drawing/2014/main" id="{B7DC149F-F4D5-0711-C687-782C5D8CBF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3462" y="11043033"/>
              <a:ext cx="1838300" cy="1838300"/>
            </a:xfrm>
            <a:prstGeom prst="rect">
              <a:avLst/>
            </a:prstGeom>
          </p:spPr>
        </p:pic>
      </p:grpSp>
      <p:grpSp>
        <p:nvGrpSpPr>
          <p:cNvPr id="26" name="Group 25">
            <a:extLst>
              <a:ext uri="{FF2B5EF4-FFF2-40B4-BE49-F238E27FC236}">
                <a16:creationId xmlns:a16="http://schemas.microsoft.com/office/drawing/2014/main" id="{FED71F2F-479D-2C50-05E8-52A2F34481DE}"/>
              </a:ext>
            </a:extLst>
          </p:cNvPr>
          <p:cNvGrpSpPr/>
          <p:nvPr/>
        </p:nvGrpSpPr>
        <p:grpSpPr>
          <a:xfrm>
            <a:off x="589388" y="6049987"/>
            <a:ext cx="3600000" cy="3240000"/>
            <a:chOff x="589388" y="6049987"/>
            <a:chExt cx="3600000" cy="3240000"/>
          </a:xfrm>
        </p:grpSpPr>
        <p:sp>
          <p:nvSpPr>
            <p:cNvPr id="5" name="Oval 4">
              <a:extLst>
                <a:ext uri="{FF2B5EF4-FFF2-40B4-BE49-F238E27FC236}">
                  <a16:creationId xmlns:a16="http://schemas.microsoft.com/office/drawing/2014/main" id="{7FA79DB1-43E1-4CC6-C993-7A7F6FCBD8CA}"/>
                </a:ext>
              </a:extLst>
            </p:cNvPr>
            <p:cNvSpPr/>
            <p:nvPr/>
          </p:nvSpPr>
          <p:spPr>
            <a:xfrm>
              <a:off x="769388" y="6049987"/>
              <a:ext cx="3240000" cy="3240000"/>
            </a:xfrm>
            <a:prstGeom prst="ellipse">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1" name="TextBox 10">
              <a:extLst>
                <a:ext uri="{FF2B5EF4-FFF2-40B4-BE49-F238E27FC236}">
                  <a16:creationId xmlns:a16="http://schemas.microsoft.com/office/drawing/2014/main" id="{D680D09D-BE28-CAE7-A85E-30C382ACC454}"/>
                </a:ext>
              </a:extLst>
            </p:cNvPr>
            <p:cNvSpPr txBox="1"/>
            <p:nvPr/>
          </p:nvSpPr>
          <p:spPr>
            <a:xfrm>
              <a:off x="589388" y="6456471"/>
              <a:ext cx="3600000" cy="892552"/>
            </a:xfrm>
            <a:prstGeom prst="rect">
              <a:avLst/>
            </a:prstGeom>
            <a:noFill/>
          </p:spPr>
          <p:txBody>
            <a:bodyPr wrap="square" rtlCol="0">
              <a:spAutoFit/>
            </a:bodyPr>
            <a:lstStyle/>
            <a:p>
              <a:pPr algn="ctr"/>
              <a:r>
                <a:rPr lang="en-GB" sz="2600">
                  <a:solidFill>
                    <a:schemeClr val="tx2"/>
                  </a:solidFill>
                  <a:latin typeface="Congenial Black" panose="02000503040000020004" pitchFamily="2" charset="0"/>
                </a:rPr>
                <a:t>Climate </a:t>
              </a:r>
            </a:p>
            <a:p>
              <a:pPr algn="ctr"/>
              <a:r>
                <a:rPr lang="en-GB" sz="2600">
                  <a:solidFill>
                    <a:schemeClr val="tx2"/>
                  </a:solidFill>
                  <a:latin typeface="Congenial Black" panose="02000503040000020004" pitchFamily="2" charset="0"/>
                </a:rPr>
                <a:t>Crisis</a:t>
              </a:r>
            </a:p>
          </p:txBody>
        </p:sp>
        <p:pic>
          <p:nvPicPr>
            <p:cNvPr id="19" name="Graphic 18" descr="Thermometer with solid fill">
              <a:extLst>
                <a:ext uri="{FF2B5EF4-FFF2-40B4-BE49-F238E27FC236}">
                  <a16:creationId xmlns:a16="http://schemas.microsoft.com/office/drawing/2014/main" id="{76372979-53C8-E3E0-5FBE-B5A03C9BF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8943" y="7491163"/>
              <a:ext cx="1305971" cy="1305971"/>
            </a:xfrm>
            <a:prstGeom prst="rect">
              <a:avLst/>
            </a:prstGeom>
          </p:spPr>
        </p:pic>
      </p:grpSp>
      <p:grpSp>
        <p:nvGrpSpPr>
          <p:cNvPr id="27" name="Group 26">
            <a:extLst>
              <a:ext uri="{FF2B5EF4-FFF2-40B4-BE49-F238E27FC236}">
                <a16:creationId xmlns:a16="http://schemas.microsoft.com/office/drawing/2014/main" id="{B9446B0C-9577-48B6-3478-B70391DE3816}"/>
              </a:ext>
            </a:extLst>
          </p:cNvPr>
          <p:cNvGrpSpPr/>
          <p:nvPr/>
        </p:nvGrpSpPr>
        <p:grpSpPr>
          <a:xfrm>
            <a:off x="4283300" y="6049987"/>
            <a:ext cx="3600000" cy="3240000"/>
            <a:chOff x="4283300" y="6049987"/>
            <a:chExt cx="3600000" cy="3240000"/>
          </a:xfrm>
        </p:grpSpPr>
        <p:sp>
          <p:nvSpPr>
            <p:cNvPr id="6" name="Oval 5">
              <a:extLst>
                <a:ext uri="{FF2B5EF4-FFF2-40B4-BE49-F238E27FC236}">
                  <a16:creationId xmlns:a16="http://schemas.microsoft.com/office/drawing/2014/main" id="{B4B20D71-AF66-7EED-9CDA-9E1DCA2A40A7}"/>
                </a:ext>
              </a:extLst>
            </p:cNvPr>
            <p:cNvSpPr/>
            <p:nvPr/>
          </p:nvSpPr>
          <p:spPr>
            <a:xfrm>
              <a:off x="4476000" y="6049987"/>
              <a:ext cx="3240000" cy="3240000"/>
            </a:xfrm>
            <a:prstGeom prst="ellipse">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2" name="TextBox 11">
              <a:extLst>
                <a:ext uri="{FF2B5EF4-FFF2-40B4-BE49-F238E27FC236}">
                  <a16:creationId xmlns:a16="http://schemas.microsoft.com/office/drawing/2014/main" id="{39C3D78F-7722-E59D-67BF-8EAC2441EB58}"/>
                </a:ext>
              </a:extLst>
            </p:cNvPr>
            <p:cNvSpPr txBox="1"/>
            <p:nvPr/>
          </p:nvSpPr>
          <p:spPr>
            <a:xfrm>
              <a:off x="4283300" y="6456471"/>
              <a:ext cx="3600000" cy="892552"/>
            </a:xfrm>
            <a:prstGeom prst="rect">
              <a:avLst/>
            </a:prstGeom>
            <a:noFill/>
          </p:spPr>
          <p:txBody>
            <a:bodyPr wrap="square" lIns="91440" tIns="45720" rIns="91440" bIns="45720" rtlCol="0" anchor="t">
              <a:spAutoFit/>
            </a:bodyPr>
            <a:lstStyle/>
            <a:p>
              <a:pPr algn="ctr"/>
              <a:r>
                <a:rPr lang="en-GB" sz="2600">
                  <a:solidFill>
                    <a:schemeClr val="tx2"/>
                  </a:solidFill>
                  <a:latin typeface="Congenial Black"/>
                </a:rPr>
                <a:t>Nature's </a:t>
              </a:r>
            </a:p>
            <a:p>
              <a:pPr algn="ctr"/>
              <a:r>
                <a:rPr lang="en-GB" sz="2600">
                  <a:solidFill>
                    <a:schemeClr val="tx2"/>
                  </a:solidFill>
                  <a:latin typeface="Congenial Black"/>
                </a:rPr>
                <a:t>degradation</a:t>
              </a:r>
            </a:p>
          </p:txBody>
        </p:sp>
        <p:pic>
          <p:nvPicPr>
            <p:cNvPr id="21" name="Graphic 20" descr="Forest scene with solid fill">
              <a:extLst>
                <a:ext uri="{FF2B5EF4-FFF2-40B4-BE49-F238E27FC236}">
                  <a16:creationId xmlns:a16="http://schemas.microsoft.com/office/drawing/2014/main" id="{94170D2D-B392-C3DA-8DF9-1D7CE0C515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1860" y="7310296"/>
              <a:ext cx="1709793" cy="1709793"/>
            </a:xfrm>
            <a:prstGeom prst="rect">
              <a:avLst/>
            </a:prstGeom>
          </p:spPr>
        </p:pic>
      </p:grpSp>
      <p:grpSp>
        <p:nvGrpSpPr>
          <p:cNvPr id="28" name="Group 27">
            <a:extLst>
              <a:ext uri="{FF2B5EF4-FFF2-40B4-BE49-F238E27FC236}">
                <a16:creationId xmlns:a16="http://schemas.microsoft.com/office/drawing/2014/main" id="{CD16DAC3-3CC8-71D4-4A97-D0F25D5BE82A}"/>
              </a:ext>
            </a:extLst>
          </p:cNvPr>
          <p:cNvGrpSpPr/>
          <p:nvPr/>
        </p:nvGrpSpPr>
        <p:grpSpPr>
          <a:xfrm>
            <a:off x="8002612" y="6039070"/>
            <a:ext cx="3600000" cy="3240000"/>
            <a:chOff x="8002612" y="6039070"/>
            <a:chExt cx="3600000" cy="3240000"/>
          </a:xfrm>
        </p:grpSpPr>
        <p:sp>
          <p:nvSpPr>
            <p:cNvPr id="7" name="Oval 6">
              <a:extLst>
                <a:ext uri="{FF2B5EF4-FFF2-40B4-BE49-F238E27FC236}">
                  <a16:creationId xmlns:a16="http://schemas.microsoft.com/office/drawing/2014/main" id="{32E006CA-39C6-58FB-9D17-5066857DD61A}"/>
                </a:ext>
              </a:extLst>
            </p:cNvPr>
            <p:cNvSpPr/>
            <p:nvPr/>
          </p:nvSpPr>
          <p:spPr>
            <a:xfrm>
              <a:off x="8177531" y="6039070"/>
              <a:ext cx="3240000" cy="3240000"/>
            </a:xfrm>
            <a:prstGeom prst="ellipse">
              <a:avLst/>
            </a:prstGeom>
            <a:solidFill>
              <a:schemeClr val="accent3">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3" name="TextBox 12">
              <a:extLst>
                <a:ext uri="{FF2B5EF4-FFF2-40B4-BE49-F238E27FC236}">
                  <a16:creationId xmlns:a16="http://schemas.microsoft.com/office/drawing/2014/main" id="{05E3351E-B8A1-8620-65BA-0CD3119474C3}"/>
                </a:ext>
              </a:extLst>
            </p:cNvPr>
            <p:cNvSpPr txBox="1"/>
            <p:nvPr/>
          </p:nvSpPr>
          <p:spPr>
            <a:xfrm>
              <a:off x="8002612" y="6456470"/>
              <a:ext cx="3600000" cy="892552"/>
            </a:xfrm>
            <a:prstGeom prst="rect">
              <a:avLst/>
            </a:prstGeom>
            <a:noFill/>
          </p:spPr>
          <p:txBody>
            <a:bodyPr wrap="square" lIns="91440" tIns="45720" rIns="91440" bIns="45720" rtlCol="0" anchor="t">
              <a:spAutoFit/>
            </a:bodyPr>
            <a:lstStyle/>
            <a:p>
              <a:pPr algn="ctr"/>
              <a:r>
                <a:rPr lang="en-GB" sz="2600">
                  <a:solidFill>
                    <a:schemeClr val="tx2"/>
                  </a:solidFill>
                  <a:latin typeface="Congenial Black"/>
                </a:rPr>
                <a:t>Sustainable</a:t>
              </a:r>
              <a:endParaRPr lang="en-US">
                <a:solidFill>
                  <a:schemeClr val="tx2"/>
                </a:solidFill>
              </a:endParaRPr>
            </a:p>
            <a:p>
              <a:pPr algn="ctr"/>
              <a:r>
                <a:rPr lang="en-GB" sz="2600">
                  <a:solidFill>
                    <a:schemeClr val="tx2"/>
                  </a:solidFill>
                  <a:latin typeface="Congenial Black"/>
                </a:rPr>
                <a:t>Futures</a:t>
              </a:r>
              <a:endParaRPr lang="en-GB"/>
            </a:p>
          </p:txBody>
        </p:sp>
        <p:pic>
          <p:nvPicPr>
            <p:cNvPr id="23" name="Graphic 22" descr="Open hand with plant with solid fill">
              <a:extLst>
                <a:ext uri="{FF2B5EF4-FFF2-40B4-BE49-F238E27FC236}">
                  <a16:creationId xmlns:a16="http://schemas.microsoft.com/office/drawing/2014/main" id="{E210950A-8F37-774A-4051-2D90EBC06E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84314" y="7253472"/>
              <a:ext cx="1737776" cy="1737776"/>
            </a:xfrm>
            <a:prstGeom prst="rect">
              <a:avLst/>
            </a:prstGeom>
          </p:spPr>
        </p:pic>
      </p:grpSp>
      <p:grpSp>
        <p:nvGrpSpPr>
          <p:cNvPr id="29" name="Group 28">
            <a:extLst>
              <a:ext uri="{FF2B5EF4-FFF2-40B4-BE49-F238E27FC236}">
                <a16:creationId xmlns:a16="http://schemas.microsoft.com/office/drawing/2014/main" id="{FEFA0DDD-87AC-FE9D-7F68-9A29A9732B69}"/>
              </a:ext>
            </a:extLst>
          </p:cNvPr>
          <p:cNvGrpSpPr/>
          <p:nvPr/>
        </p:nvGrpSpPr>
        <p:grpSpPr>
          <a:xfrm>
            <a:off x="2453369" y="9826890"/>
            <a:ext cx="3600000" cy="3240000"/>
            <a:chOff x="2453369" y="9826890"/>
            <a:chExt cx="3600000" cy="3240000"/>
          </a:xfrm>
        </p:grpSpPr>
        <p:sp>
          <p:nvSpPr>
            <p:cNvPr id="8" name="Oval 7">
              <a:extLst>
                <a:ext uri="{FF2B5EF4-FFF2-40B4-BE49-F238E27FC236}">
                  <a16:creationId xmlns:a16="http://schemas.microsoft.com/office/drawing/2014/main" id="{E4186331-6473-DBAB-8888-C345E613B5F6}"/>
                </a:ext>
              </a:extLst>
            </p:cNvPr>
            <p:cNvSpPr/>
            <p:nvPr/>
          </p:nvSpPr>
          <p:spPr>
            <a:xfrm>
              <a:off x="2633369" y="9826890"/>
              <a:ext cx="3240000" cy="3240000"/>
            </a:xfrm>
            <a:prstGeom prst="ellipse">
              <a:avLst/>
            </a:prstGeom>
            <a:solidFill>
              <a:schemeClr val="accent4">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4" name="TextBox 13">
              <a:extLst>
                <a:ext uri="{FF2B5EF4-FFF2-40B4-BE49-F238E27FC236}">
                  <a16:creationId xmlns:a16="http://schemas.microsoft.com/office/drawing/2014/main" id="{FAA4E0E3-13CB-6B4D-FC3B-62E5E882FB4F}"/>
                </a:ext>
              </a:extLst>
            </p:cNvPr>
            <p:cNvSpPr txBox="1"/>
            <p:nvPr/>
          </p:nvSpPr>
          <p:spPr>
            <a:xfrm>
              <a:off x="2453369" y="10356443"/>
              <a:ext cx="3600000" cy="892552"/>
            </a:xfrm>
            <a:prstGeom prst="rect">
              <a:avLst/>
            </a:prstGeom>
            <a:noFill/>
          </p:spPr>
          <p:txBody>
            <a:bodyPr wrap="square" rtlCol="0">
              <a:spAutoFit/>
            </a:bodyPr>
            <a:lstStyle/>
            <a:p>
              <a:pPr algn="ctr"/>
              <a:r>
                <a:rPr lang="en-GB" sz="2600">
                  <a:solidFill>
                    <a:schemeClr val="tx2"/>
                  </a:solidFill>
                  <a:latin typeface="Congenial Black" panose="02000503040000020004" pitchFamily="2" charset="0"/>
                </a:rPr>
                <a:t>Human-nature connection</a:t>
              </a:r>
            </a:p>
          </p:txBody>
        </p:sp>
        <p:pic>
          <p:nvPicPr>
            <p:cNvPr id="25" name="Graphic 24" descr="Connections with solid fill">
              <a:extLst>
                <a:ext uri="{FF2B5EF4-FFF2-40B4-BE49-F238E27FC236}">
                  <a16:creationId xmlns:a16="http://schemas.microsoft.com/office/drawing/2014/main" id="{7A5E0D49-1196-E8D1-77B6-E05119963C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3469" y="11180920"/>
              <a:ext cx="1725702" cy="1725702"/>
            </a:xfrm>
            <a:prstGeom prst="rect">
              <a:avLst/>
            </a:prstGeom>
          </p:spPr>
        </p:pic>
      </p:grpSp>
      <p:pic>
        <p:nvPicPr>
          <p:cNvPr id="9" name="Picture 2" descr="Image result for earth stories film festival">
            <a:extLst>
              <a:ext uri="{FF2B5EF4-FFF2-40B4-BE49-F238E27FC236}">
                <a16:creationId xmlns:a16="http://schemas.microsoft.com/office/drawing/2014/main" id="{DC2E278C-686B-F3F3-6067-988AD44583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9388" y="1027353"/>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12475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176A4-EA2C-DA0D-EE1F-37475B2D3F6B}"/>
              </a:ext>
            </a:extLst>
          </p:cNvPr>
          <p:cNvSpPr>
            <a:spLocks noGrp="1"/>
          </p:cNvSpPr>
          <p:nvPr>
            <p:ph type="title"/>
          </p:nvPr>
        </p:nvSpPr>
        <p:spPr/>
        <p:txBody>
          <a:bodyPr/>
          <a:lstStyle/>
          <a:p>
            <a:endParaRPr lang="en-GB"/>
          </a:p>
        </p:txBody>
      </p:sp>
      <p:sp>
        <p:nvSpPr>
          <p:cNvPr id="4" name="Rectangle: Rounded Corners 3">
            <a:extLst>
              <a:ext uri="{FF2B5EF4-FFF2-40B4-BE49-F238E27FC236}">
                <a16:creationId xmlns:a16="http://schemas.microsoft.com/office/drawing/2014/main" id="{4A28D297-5A64-21B1-E0AC-4F4DAEF94591}"/>
              </a:ext>
            </a:extLst>
          </p:cNvPr>
          <p:cNvSpPr/>
          <p:nvPr/>
        </p:nvSpPr>
        <p:spPr>
          <a:xfrm>
            <a:off x="381000" y="395122"/>
            <a:ext cx="11404600" cy="15454477"/>
          </a:xfrm>
          <a:prstGeom prst="roundRect">
            <a:avLst>
              <a:gd name="adj" fmla="val 631"/>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graphicFrame>
        <p:nvGraphicFramePr>
          <p:cNvPr id="11" name="Content Placeholder 10">
            <a:extLst>
              <a:ext uri="{FF2B5EF4-FFF2-40B4-BE49-F238E27FC236}">
                <a16:creationId xmlns:a16="http://schemas.microsoft.com/office/drawing/2014/main" id="{581E7CB9-2F73-73B7-FD40-50445E9BBB0B}"/>
              </a:ext>
            </a:extLst>
          </p:cNvPr>
          <p:cNvGraphicFramePr>
            <a:graphicFrameLocks noGrp="1"/>
          </p:cNvGraphicFramePr>
          <p:nvPr>
            <p:ph idx="1"/>
            <p:extLst>
              <p:ext uri="{D42A27DB-BD31-4B8C-83A1-F6EECF244321}">
                <p14:modId xmlns:p14="http://schemas.microsoft.com/office/powerpoint/2010/main" val="2305109543"/>
              </p:ext>
            </p:extLst>
          </p:nvPr>
        </p:nvGraphicFramePr>
        <p:xfrm>
          <a:off x="838200" y="2725323"/>
          <a:ext cx="10515600" cy="12642000"/>
        </p:xfrm>
        <a:graphic>
          <a:graphicData uri="http://schemas.openxmlformats.org/drawingml/2006/table">
            <a:tbl>
              <a:tblPr firstRow="1" bandRow="1">
                <a:tableStyleId>{5940675A-B579-460E-94D1-54222C63F5DA}</a:tableStyleId>
              </a:tblPr>
              <a:tblGrid>
                <a:gridCol w="2844800">
                  <a:extLst>
                    <a:ext uri="{9D8B030D-6E8A-4147-A177-3AD203B41FA5}">
                      <a16:colId xmlns:a16="http://schemas.microsoft.com/office/drawing/2014/main" val="3353186606"/>
                    </a:ext>
                  </a:extLst>
                </a:gridCol>
                <a:gridCol w="7670800">
                  <a:extLst>
                    <a:ext uri="{9D8B030D-6E8A-4147-A177-3AD203B41FA5}">
                      <a16:colId xmlns:a16="http://schemas.microsoft.com/office/drawing/2014/main" val="1159417446"/>
                    </a:ext>
                  </a:extLst>
                </a:gridCol>
              </a:tblGrid>
              <a:tr h="338969">
                <a:tc>
                  <a:txBody>
                    <a:bodyPr/>
                    <a:lstStyle/>
                    <a:p>
                      <a:pPr lvl="1"/>
                      <a:r>
                        <a:rPr lang="en-GB" sz="4400" b="1">
                          <a:solidFill>
                            <a:schemeClr val="bg1"/>
                          </a:solidFill>
                          <a:latin typeface="Bahnschrift"/>
                        </a:rPr>
                        <a:t>Sticker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GB" sz="4400" b="1">
                          <a:solidFill>
                            <a:schemeClr val="bg1"/>
                          </a:solidFill>
                          <a:latin typeface="Bahnschrift"/>
                        </a:rPr>
                        <a:t>Activity Completed</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223815771"/>
                  </a:ext>
                </a:extLst>
              </a:tr>
              <a:tr h="2376000">
                <a:tc>
                  <a:txBody>
                    <a:bodyPr/>
                    <a:lstStyle/>
                    <a:p>
                      <a:endParaRPr lang="en-GB"/>
                    </a:p>
                  </a:txBody>
                  <a:tcPr>
                    <a:lnT w="12700" cap="flat" cmpd="sng" algn="ctr">
                      <a:solidFill>
                        <a:schemeClr val="bg1"/>
                      </a:solidFill>
                      <a:prstDash val="solid"/>
                      <a:round/>
                      <a:headEnd type="none" w="med" len="med"/>
                      <a:tailEnd type="none" w="med" len="med"/>
                    </a:lnT>
                  </a:tcPr>
                </a:tc>
                <a:tc>
                  <a:txBody>
                    <a:bodyPr/>
                    <a:lstStyle/>
                    <a:p>
                      <a:endParaRPr lang="en-GB"/>
                    </a:p>
                  </a:txBody>
                  <a:tcPr>
                    <a:lnT w="12700" cmpd="sng">
                      <a:noFill/>
                    </a:lnT>
                  </a:tcPr>
                </a:tc>
                <a:extLst>
                  <a:ext uri="{0D108BD9-81ED-4DB2-BD59-A6C34878D82A}">
                    <a16:rowId xmlns:a16="http://schemas.microsoft.com/office/drawing/2014/main" val="3351588161"/>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1620291740"/>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439676305"/>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658718566"/>
                  </a:ext>
                </a:extLst>
              </a:tr>
              <a:tr h="2376000">
                <a:tc>
                  <a:txBody>
                    <a:bodyPr/>
                    <a:lstStyle/>
                    <a:p>
                      <a:endParaRPr lang="en-GB"/>
                    </a:p>
                  </a:txBody>
                  <a:tcPr/>
                </a:tc>
                <a:tc>
                  <a:txBody>
                    <a:bodyPr/>
                    <a:lstStyle/>
                    <a:p>
                      <a:endParaRPr lang="en-GB"/>
                    </a:p>
                  </a:txBody>
                  <a:tcPr/>
                </a:tc>
                <a:extLst>
                  <a:ext uri="{0D108BD9-81ED-4DB2-BD59-A6C34878D82A}">
                    <a16:rowId xmlns:a16="http://schemas.microsoft.com/office/drawing/2014/main" val="3714951307"/>
                  </a:ext>
                </a:extLst>
              </a:tr>
            </a:tbl>
          </a:graphicData>
        </a:graphic>
      </p:graphicFrame>
      <p:sp>
        <p:nvSpPr>
          <p:cNvPr id="5" name="Title 2">
            <a:extLst>
              <a:ext uri="{FF2B5EF4-FFF2-40B4-BE49-F238E27FC236}">
                <a16:creationId xmlns:a16="http://schemas.microsoft.com/office/drawing/2014/main" id="{7A03512A-58FF-7BDC-50D6-952EED3D994F}"/>
              </a:ext>
            </a:extLst>
          </p:cNvPr>
          <p:cNvSpPr txBox="1">
            <a:spLocks/>
          </p:cNvSpPr>
          <p:nvPr/>
        </p:nvSpPr>
        <p:spPr>
          <a:xfrm>
            <a:off x="838200" y="865485"/>
            <a:ext cx="10515600" cy="1217315"/>
          </a:xfrm>
          <a:prstGeom prst="rect">
            <a:avLst/>
          </a:prstGeom>
          <a:solidFill>
            <a:schemeClr val="accent5"/>
          </a:solidFill>
          <a:effectLst>
            <a:glow rad="228600">
              <a:schemeClr val="accent5">
                <a:satMod val="175000"/>
                <a:alpha val="40000"/>
              </a:schemeClr>
            </a:glow>
          </a:effectLst>
        </p:spPr>
        <p:txBody>
          <a:bodyPr vert="horz" lIns="91440" tIns="45720" rIns="91440" bIns="45720" rtlCol="0" anchor="ctr">
            <a:normAutofit fontScale="925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defRPr/>
            </a:pPr>
            <a:r>
              <a:rPr kumimoji="0" lang="en-GB" sz="5850" b="1" i="0" u="none" strike="noStrike" kern="1200" cap="none" spc="0" normalizeH="0" baseline="0" noProof="0">
                <a:ln>
                  <a:noFill/>
                </a:ln>
                <a:solidFill>
                  <a:srgbClr val="FEFFFE"/>
                </a:solidFill>
                <a:effectLst/>
                <a:uLnTx/>
                <a:uFillTx/>
                <a:latin typeface="Bahnschrift"/>
              </a:rPr>
              <a:t>       Earth Guardian </a:t>
            </a:r>
            <a:r>
              <a:rPr lang="en-GB" sz="5850" b="1">
                <a:solidFill>
                  <a:srgbClr val="FEFFFE"/>
                </a:solidFill>
                <a:latin typeface="Bahnschrift"/>
              </a:rPr>
              <a:t>Sticker </a:t>
            </a:r>
            <a:r>
              <a:rPr kumimoji="0" lang="en-GB" sz="5850" b="1" i="0" u="none" strike="noStrike" kern="1200" cap="none" spc="0" normalizeH="0" baseline="0" noProof="0">
                <a:ln>
                  <a:noFill/>
                </a:ln>
                <a:solidFill>
                  <a:srgbClr val="FEFFFE"/>
                </a:solidFill>
                <a:effectLst/>
                <a:uLnTx/>
                <a:uFillTx/>
                <a:latin typeface="Bahnschrift"/>
              </a:rPr>
              <a:t>Log</a:t>
            </a:r>
          </a:p>
        </p:txBody>
      </p:sp>
      <p:pic>
        <p:nvPicPr>
          <p:cNvPr id="3" name="Picture 2" descr="Image result for earth stories film festival">
            <a:extLst>
              <a:ext uri="{FF2B5EF4-FFF2-40B4-BE49-F238E27FC236}">
                <a16:creationId xmlns:a16="http://schemas.microsoft.com/office/drawing/2014/main" id="{5EAF0812-A206-8887-4E3E-B2196E9B9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631" y="1035031"/>
            <a:ext cx="1350000" cy="9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2" name="Picture 11">
            <a:extLst>
              <a:ext uri="{FF2B5EF4-FFF2-40B4-BE49-F238E27FC236}">
                <a16:creationId xmlns:a16="http://schemas.microsoft.com/office/drawing/2014/main" id="{9F95BA52-22A9-3FFD-CA87-C9FDEBD8D0AC}"/>
              </a:ext>
            </a:extLst>
          </p:cNvPr>
          <p:cNvPicPr>
            <a:picLocks noChangeAspect="1"/>
          </p:cNvPicPr>
          <p:nvPr/>
        </p:nvPicPr>
        <p:blipFill>
          <a:blip r:embed="rId3"/>
          <a:stretch>
            <a:fillRect/>
          </a:stretch>
        </p:blipFill>
        <p:spPr>
          <a:xfrm>
            <a:off x="1054019" y="3602448"/>
            <a:ext cx="2382056" cy="2160000"/>
          </a:xfrm>
          <a:prstGeom prst="rect">
            <a:avLst/>
          </a:prstGeom>
        </p:spPr>
      </p:pic>
      <p:pic>
        <p:nvPicPr>
          <p:cNvPr id="14" name="Picture 13">
            <a:extLst>
              <a:ext uri="{FF2B5EF4-FFF2-40B4-BE49-F238E27FC236}">
                <a16:creationId xmlns:a16="http://schemas.microsoft.com/office/drawing/2014/main" id="{E38F023D-E253-D75D-735C-EE7B6BFD6794}"/>
              </a:ext>
            </a:extLst>
          </p:cNvPr>
          <p:cNvPicPr>
            <a:picLocks noChangeAspect="1"/>
          </p:cNvPicPr>
          <p:nvPr/>
        </p:nvPicPr>
        <p:blipFill>
          <a:blip r:embed="rId4"/>
          <a:stretch>
            <a:fillRect/>
          </a:stretch>
        </p:blipFill>
        <p:spPr>
          <a:xfrm>
            <a:off x="1028170" y="8323138"/>
            <a:ext cx="2386517" cy="2160000"/>
          </a:xfrm>
          <a:prstGeom prst="rect">
            <a:avLst/>
          </a:prstGeom>
        </p:spPr>
      </p:pic>
      <p:pic>
        <p:nvPicPr>
          <p:cNvPr id="19" name="Picture 18">
            <a:extLst>
              <a:ext uri="{FF2B5EF4-FFF2-40B4-BE49-F238E27FC236}">
                <a16:creationId xmlns:a16="http://schemas.microsoft.com/office/drawing/2014/main" id="{F9066BB1-4FAD-DB16-9140-96B21D049065}"/>
              </a:ext>
            </a:extLst>
          </p:cNvPr>
          <p:cNvPicPr>
            <a:picLocks noChangeAspect="1"/>
          </p:cNvPicPr>
          <p:nvPr/>
        </p:nvPicPr>
        <p:blipFill>
          <a:blip r:embed="rId5"/>
          <a:stretch>
            <a:fillRect/>
          </a:stretch>
        </p:blipFill>
        <p:spPr>
          <a:xfrm>
            <a:off x="1049982" y="10729485"/>
            <a:ext cx="2386093" cy="2160000"/>
          </a:xfrm>
          <a:prstGeom prst="rect">
            <a:avLst/>
          </a:prstGeom>
        </p:spPr>
      </p:pic>
      <p:pic>
        <p:nvPicPr>
          <p:cNvPr id="20" name="Picture 19">
            <a:extLst>
              <a:ext uri="{FF2B5EF4-FFF2-40B4-BE49-F238E27FC236}">
                <a16:creationId xmlns:a16="http://schemas.microsoft.com/office/drawing/2014/main" id="{383BD343-5AEC-0E38-A178-E0398B8219C5}"/>
              </a:ext>
            </a:extLst>
          </p:cNvPr>
          <p:cNvPicPr>
            <a:picLocks noChangeAspect="1"/>
          </p:cNvPicPr>
          <p:nvPr/>
        </p:nvPicPr>
        <p:blipFill>
          <a:blip r:embed="rId6"/>
          <a:stretch>
            <a:fillRect/>
          </a:stretch>
        </p:blipFill>
        <p:spPr>
          <a:xfrm>
            <a:off x="1049982" y="13124604"/>
            <a:ext cx="2507215" cy="2160000"/>
          </a:xfrm>
          <a:prstGeom prst="rect">
            <a:avLst/>
          </a:prstGeom>
        </p:spPr>
      </p:pic>
      <p:pic>
        <p:nvPicPr>
          <p:cNvPr id="6" name="Picture 5">
            <a:extLst>
              <a:ext uri="{FF2B5EF4-FFF2-40B4-BE49-F238E27FC236}">
                <a16:creationId xmlns:a16="http://schemas.microsoft.com/office/drawing/2014/main" id="{871255F6-1903-95F3-50FF-6ABB495A795B}"/>
              </a:ext>
            </a:extLst>
          </p:cNvPr>
          <p:cNvPicPr>
            <a:picLocks noChangeAspect="1"/>
          </p:cNvPicPr>
          <p:nvPr/>
        </p:nvPicPr>
        <p:blipFill>
          <a:blip r:embed="rId7"/>
          <a:stretch>
            <a:fillRect/>
          </a:stretch>
        </p:blipFill>
        <p:spPr>
          <a:xfrm>
            <a:off x="1028170" y="5962360"/>
            <a:ext cx="2382056" cy="2160000"/>
          </a:xfrm>
          <a:prstGeom prst="rect">
            <a:avLst/>
          </a:prstGeom>
        </p:spPr>
      </p:pic>
    </p:spTree>
    <p:extLst>
      <p:ext uri="{BB962C8B-B14F-4D97-AF65-F5344CB8AC3E}">
        <p14:creationId xmlns:p14="http://schemas.microsoft.com/office/powerpoint/2010/main" val="374737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D6F50F-C0E1-F072-D4DE-A74275932540}"/>
              </a:ext>
            </a:extLst>
          </p:cNvPr>
          <p:cNvSpPr/>
          <p:nvPr/>
        </p:nvSpPr>
        <p:spPr>
          <a:xfrm>
            <a:off x="685800" y="812801"/>
            <a:ext cx="10820401" cy="14681200"/>
          </a:xfrm>
          <a:prstGeom prst="roundRect">
            <a:avLst>
              <a:gd name="adj" fmla="val 631"/>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E"/>
              </a:solidFill>
              <a:effectLst/>
              <a:uLnTx/>
              <a:uFillTx/>
              <a:latin typeface="Aptos" panose="02110004020202020204"/>
              <a:ea typeface="+mn-ea"/>
              <a:cs typeface="+mn-cs"/>
            </a:endParaRPr>
          </a:p>
        </p:txBody>
      </p:sp>
      <p:pic>
        <p:nvPicPr>
          <p:cNvPr id="6" name="Picture 2" descr="Image result for earth stories film festival">
            <a:extLst>
              <a:ext uri="{FF2B5EF4-FFF2-40B4-BE49-F238E27FC236}">
                <a16:creationId xmlns:a16="http://schemas.microsoft.com/office/drawing/2014/main" id="{DA069554-9918-20A3-74B3-28ABBC079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19366" y="2496028"/>
            <a:ext cx="4546998" cy="3031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005403F-020F-2627-C7E7-FEF73A169DB3}"/>
              </a:ext>
            </a:extLst>
          </p:cNvPr>
          <p:cNvPicPr>
            <a:picLocks noChangeAspect="1"/>
          </p:cNvPicPr>
          <p:nvPr/>
        </p:nvPicPr>
        <p:blipFill>
          <a:blip r:embed="rId3"/>
          <a:stretch>
            <a:fillRect/>
          </a:stretch>
        </p:blipFill>
        <p:spPr>
          <a:xfrm rot="5400000">
            <a:off x="3940502" y="4949346"/>
            <a:ext cx="2382056" cy="2160000"/>
          </a:xfrm>
          <a:prstGeom prst="rect">
            <a:avLst/>
          </a:prstGeom>
        </p:spPr>
      </p:pic>
      <p:sp>
        <p:nvSpPr>
          <p:cNvPr id="7" name="TextBox 6">
            <a:extLst>
              <a:ext uri="{FF2B5EF4-FFF2-40B4-BE49-F238E27FC236}">
                <a16:creationId xmlns:a16="http://schemas.microsoft.com/office/drawing/2014/main" id="{366CF6ED-6940-2760-B9DD-CF6D9C013FC4}"/>
              </a:ext>
            </a:extLst>
          </p:cNvPr>
          <p:cNvSpPr txBox="1"/>
          <p:nvPr/>
        </p:nvSpPr>
        <p:spPr>
          <a:xfrm rot="5400000">
            <a:off x="5176433" y="8714669"/>
            <a:ext cx="8832867" cy="31700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0" b="1"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Earth Guardian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0" b="1"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Certificate</a:t>
            </a:r>
          </a:p>
        </p:txBody>
      </p:sp>
      <p:cxnSp>
        <p:nvCxnSpPr>
          <p:cNvPr id="9" name="Straight Connector 8">
            <a:extLst>
              <a:ext uri="{FF2B5EF4-FFF2-40B4-BE49-F238E27FC236}">
                <a16:creationId xmlns:a16="http://schemas.microsoft.com/office/drawing/2014/main" id="{10658AC5-57D1-C0C0-3F3C-CB9A03549608}"/>
              </a:ext>
            </a:extLst>
          </p:cNvPr>
          <p:cNvCxnSpPr>
            <a:cxnSpLocks/>
          </p:cNvCxnSpPr>
          <p:nvPr/>
        </p:nvCxnSpPr>
        <p:spPr>
          <a:xfrm>
            <a:off x="2755900" y="2222865"/>
            <a:ext cx="12700" cy="1260000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22AB93B-B712-97A8-7E5D-1CC9E2908F17}"/>
              </a:ext>
            </a:extLst>
          </p:cNvPr>
          <p:cNvSpPr txBox="1"/>
          <p:nvPr/>
        </p:nvSpPr>
        <p:spPr>
          <a:xfrm rot="5400000">
            <a:off x="663810" y="7719500"/>
            <a:ext cx="1342353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This certificate is awarded because an  activity linked to all themes has been completed to become an Earth Guardian!</a:t>
            </a:r>
          </a:p>
        </p:txBody>
      </p:sp>
      <p:sp>
        <p:nvSpPr>
          <p:cNvPr id="11" name="TextBox 10">
            <a:extLst>
              <a:ext uri="{FF2B5EF4-FFF2-40B4-BE49-F238E27FC236}">
                <a16:creationId xmlns:a16="http://schemas.microsoft.com/office/drawing/2014/main" id="{4A75373D-B080-D023-9621-6C75491568E7}"/>
              </a:ext>
            </a:extLst>
          </p:cNvPr>
          <p:cNvSpPr txBox="1"/>
          <p:nvPr/>
        </p:nvSpPr>
        <p:spPr>
          <a:xfrm rot="5400000">
            <a:off x="2275251" y="2879776"/>
            <a:ext cx="217559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Name: </a:t>
            </a:r>
          </a:p>
        </p:txBody>
      </p:sp>
      <p:cxnSp>
        <p:nvCxnSpPr>
          <p:cNvPr id="12" name="Straight Connector 11">
            <a:extLst>
              <a:ext uri="{FF2B5EF4-FFF2-40B4-BE49-F238E27FC236}">
                <a16:creationId xmlns:a16="http://schemas.microsoft.com/office/drawing/2014/main" id="{2BFF3B36-3D3E-61F0-F986-5A30DF1556AC}"/>
              </a:ext>
            </a:extLst>
          </p:cNvPr>
          <p:cNvCxnSpPr>
            <a:cxnSpLocks/>
          </p:cNvCxnSpPr>
          <p:nvPr/>
        </p:nvCxnSpPr>
        <p:spPr>
          <a:xfrm>
            <a:off x="1370170" y="2146665"/>
            <a:ext cx="12700" cy="720000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0BD936E-0D16-5C0C-89CD-7D9B2E38D8D2}"/>
              </a:ext>
            </a:extLst>
          </p:cNvPr>
          <p:cNvCxnSpPr>
            <a:cxnSpLocks/>
          </p:cNvCxnSpPr>
          <p:nvPr/>
        </p:nvCxnSpPr>
        <p:spPr>
          <a:xfrm>
            <a:off x="1382870" y="10426665"/>
            <a:ext cx="12700" cy="432000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0324038-11CF-87A2-60DF-5E3FE8D3FC5A}"/>
              </a:ext>
            </a:extLst>
          </p:cNvPr>
          <p:cNvSpPr txBox="1"/>
          <p:nvPr/>
        </p:nvSpPr>
        <p:spPr>
          <a:xfrm rot="5400000">
            <a:off x="493888" y="3053613"/>
            <a:ext cx="278954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Teacher: </a:t>
            </a:r>
          </a:p>
        </p:txBody>
      </p:sp>
      <p:pic>
        <p:nvPicPr>
          <p:cNvPr id="2" name="Picture 1">
            <a:extLst>
              <a:ext uri="{FF2B5EF4-FFF2-40B4-BE49-F238E27FC236}">
                <a16:creationId xmlns:a16="http://schemas.microsoft.com/office/drawing/2014/main" id="{6A07D93A-6940-873A-1C69-A2D24E4DD01E}"/>
              </a:ext>
            </a:extLst>
          </p:cNvPr>
          <p:cNvPicPr>
            <a:picLocks noChangeAspect="1"/>
          </p:cNvPicPr>
          <p:nvPr/>
        </p:nvPicPr>
        <p:blipFill>
          <a:blip r:embed="rId4"/>
          <a:stretch>
            <a:fillRect/>
          </a:stretch>
        </p:blipFill>
        <p:spPr>
          <a:xfrm rot="5400000">
            <a:off x="4030602" y="2545028"/>
            <a:ext cx="2382056" cy="2160000"/>
          </a:xfrm>
          <a:prstGeom prst="rect">
            <a:avLst/>
          </a:prstGeom>
        </p:spPr>
      </p:pic>
      <p:sp>
        <p:nvSpPr>
          <p:cNvPr id="15" name="TextBox 14">
            <a:extLst>
              <a:ext uri="{FF2B5EF4-FFF2-40B4-BE49-F238E27FC236}">
                <a16:creationId xmlns:a16="http://schemas.microsoft.com/office/drawing/2014/main" id="{6B4BF97B-5D81-A2EF-35A2-32555684721F}"/>
              </a:ext>
            </a:extLst>
          </p:cNvPr>
          <p:cNvSpPr txBox="1"/>
          <p:nvPr/>
        </p:nvSpPr>
        <p:spPr>
          <a:xfrm rot="5400000">
            <a:off x="1081486" y="10837611"/>
            <a:ext cx="1683666"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282541"/>
                </a:solidFill>
                <a:effectLst/>
                <a:uLnTx/>
                <a:uFillTx/>
                <a:latin typeface="Bahnschrift" panose="020B0502040204020203" pitchFamily="34" charset="0"/>
                <a:ea typeface="+mn-ea"/>
                <a:cs typeface="+mn-cs"/>
              </a:rPr>
              <a:t>Date:</a:t>
            </a:r>
          </a:p>
        </p:txBody>
      </p:sp>
      <p:pic>
        <p:nvPicPr>
          <p:cNvPr id="4" name="Picture 3">
            <a:extLst>
              <a:ext uri="{FF2B5EF4-FFF2-40B4-BE49-F238E27FC236}">
                <a16:creationId xmlns:a16="http://schemas.microsoft.com/office/drawing/2014/main" id="{2B49A48E-6709-C1A8-BAE8-D06F2D1E059D}"/>
              </a:ext>
            </a:extLst>
          </p:cNvPr>
          <p:cNvPicPr>
            <a:picLocks noChangeAspect="1"/>
          </p:cNvPicPr>
          <p:nvPr/>
        </p:nvPicPr>
        <p:blipFill>
          <a:blip r:embed="rId5"/>
          <a:stretch>
            <a:fillRect/>
          </a:stretch>
        </p:blipFill>
        <p:spPr>
          <a:xfrm rot="5400000">
            <a:off x="4054892" y="7333989"/>
            <a:ext cx="2386517" cy="2160000"/>
          </a:xfrm>
          <a:prstGeom prst="rect">
            <a:avLst/>
          </a:prstGeom>
        </p:spPr>
      </p:pic>
      <p:pic>
        <p:nvPicPr>
          <p:cNvPr id="8" name="Picture 7">
            <a:extLst>
              <a:ext uri="{FF2B5EF4-FFF2-40B4-BE49-F238E27FC236}">
                <a16:creationId xmlns:a16="http://schemas.microsoft.com/office/drawing/2014/main" id="{C1A56A09-B87B-FCFB-C7B1-0E3D0D22DB6E}"/>
              </a:ext>
            </a:extLst>
          </p:cNvPr>
          <p:cNvPicPr>
            <a:picLocks noChangeAspect="1"/>
          </p:cNvPicPr>
          <p:nvPr/>
        </p:nvPicPr>
        <p:blipFill>
          <a:blip r:embed="rId6"/>
          <a:stretch>
            <a:fillRect/>
          </a:stretch>
        </p:blipFill>
        <p:spPr>
          <a:xfrm rot="5400000">
            <a:off x="3997015" y="9761741"/>
            <a:ext cx="2386093" cy="2160000"/>
          </a:xfrm>
          <a:prstGeom prst="rect">
            <a:avLst/>
          </a:prstGeom>
        </p:spPr>
      </p:pic>
      <p:pic>
        <p:nvPicPr>
          <p:cNvPr id="23" name="Picture 22">
            <a:extLst>
              <a:ext uri="{FF2B5EF4-FFF2-40B4-BE49-F238E27FC236}">
                <a16:creationId xmlns:a16="http://schemas.microsoft.com/office/drawing/2014/main" id="{AD316F47-52DF-B3FA-46B1-5B8EB067AAEE}"/>
              </a:ext>
            </a:extLst>
          </p:cNvPr>
          <p:cNvPicPr>
            <a:picLocks noChangeAspect="1"/>
          </p:cNvPicPr>
          <p:nvPr/>
        </p:nvPicPr>
        <p:blipFill>
          <a:blip r:embed="rId7"/>
          <a:stretch>
            <a:fillRect/>
          </a:stretch>
        </p:blipFill>
        <p:spPr>
          <a:xfrm rot="5400000">
            <a:off x="3994543" y="12137584"/>
            <a:ext cx="2507215" cy="2160000"/>
          </a:xfrm>
          <a:prstGeom prst="rect">
            <a:avLst/>
          </a:prstGeom>
        </p:spPr>
      </p:pic>
      <p:pic>
        <p:nvPicPr>
          <p:cNvPr id="21" name="Picture 20">
            <a:extLst>
              <a:ext uri="{FF2B5EF4-FFF2-40B4-BE49-F238E27FC236}">
                <a16:creationId xmlns:a16="http://schemas.microsoft.com/office/drawing/2014/main" id="{3D2245E8-2CD7-9BD7-EA7E-3D274D2AD6B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895" y="0"/>
            <a:ext cx="2143125" cy="2143125"/>
          </a:xfrm>
          <a:prstGeom prst="rect">
            <a:avLst/>
          </a:prstGeom>
        </p:spPr>
      </p:pic>
      <p:pic>
        <p:nvPicPr>
          <p:cNvPr id="22" name="Picture 21">
            <a:extLst>
              <a:ext uri="{FF2B5EF4-FFF2-40B4-BE49-F238E27FC236}">
                <a16:creationId xmlns:a16="http://schemas.microsoft.com/office/drawing/2014/main" id="{B201C722-7631-623B-4B07-E8A909DA91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36968" y="14112875"/>
            <a:ext cx="2143125" cy="2143125"/>
          </a:xfrm>
          <a:prstGeom prst="rect">
            <a:avLst/>
          </a:prstGeom>
        </p:spPr>
      </p:pic>
    </p:spTree>
    <p:extLst>
      <p:ext uri="{BB962C8B-B14F-4D97-AF65-F5344CB8AC3E}">
        <p14:creationId xmlns:p14="http://schemas.microsoft.com/office/powerpoint/2010/main" val="29806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2" descr="Image result for earth stories film festival">
            <a:extLst>
              <a:ext uri="{FF2B5EF4-FFF2-40B4-BE49-F238E27FC236}">
                <a16:creationId xmlns:a16="http://schemas.microsoft.com/office/drawing/2014/main" id="{6697B0E5-AABE-6231-3DB9-22C12D89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82" y="1307638"/>
            <a:ext cx="8700635" cy="5800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69E9B654-9839-DC13-DB7D-B047A65C73BD}"/>
              </a:ext>
            </a:extLst>
          </p:cNvPr>
          <p:cNvSpPr txBox="1"/>
          <p:nvPr/>
        </p:nvSpPr>
        <p:spPr>
          <a:xfrm>
            <a:off x="1745681" y="11350115"/>
            <a:ext cx="8700635" cy="3046988"/>
          </a:xfrm>
          <a:prstGeom prst="rect">
            <a:avLst/>
          </a:prstGeom>
          <a:solidFill>
            <a:schemeClr val="accent2"/>
          </a:solidFill>
          <a:effectLst>
            <a:glow rad="228600">
              <a:schemeClr val="accent2">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lIns="91440" tIns="45720" rIns="91440" bIns="45720" rtlCol="0" anchor="t">
            <a:spAutoFit/>
          </a:bodyPr>
          <a:lstStyle/>
          <a:p>
            <a:pPr algn="ctr"/>
            <a:r>
              <a:rPr lang="en-GB" sz="9600" b="1">
                <a:effectLst>
                  <a:glow rad="228600">
                    <a:schemeClr val="accent2">
                      <a:satMod val="175000"/>
                      <a:alpha val="40000"/>
                    </a:schemeClr>
                  </a:glow>
                </a:effectLst>
                <a:latin typeface="Bahnschrift"/>
              </a:rPr>
              <a:t>Film 1: Saving  Littlejohn</a:t>
            </a:r>
            <a:endParaRPr lang="en-GB" sz="9600" b="1">
              <a:effectLst>
                <a:glow rad="228600">
                  <a:schemeClr val="accent2">
                    <a:satMod val="175000"/>
                    <a:alpha val="40000"/>
                  </a:schemeClr>
                </a:glow>
              </a:effectLst>
              <a:latin typeface="Bahnschrift" panose="020B0502040204020203" pitchFamily="34" charset="0"/>
            </a:endParaRPr>
          </a:p>
        </p:txBody>
      </p:sp>
    </p:spTree>
    <p:extLst>
      <p:ext uri="{BB962C8B-B14F-4D97-AF65-F5344CB8AC3E}">
        <p14:creationId xmlns:p14="http://schemas.microsoft.com/office/powerpoint/2010/main" val="1220555517"/>
      </p:ext>
    </p:extLst>
  </p:cSld>
  <p:clrMapOvr>
    <a:masterClrMapping/>
  </p:clrMapOvr>
</p:sld>
</file>

<file path=ppt/theme/theme1.xml><?xml version="1.0" encoding="utf-8"?>
<a:theme xmlns:a="http://schemas.openxmlformats.org/drawingml/2006/main" name="Office Theme">
  <a:themeElements>
    <a:clrScheme name="Earth Stories">
      <a:dk1>
        <a:srgbClr val="282541"/>
      </a:dk1>
      <a:lt1>
        <a:srgbClr val="FEFFFE"/>
      </a:lt1>
      <a:dk2>
        <a:srgbClr val="282541"/>
      </a:dk2>
      <a:lt2>
        <a:srgbClr val="FEFFFE"/>
      </a:lt2>
      <a:accent1>
        <a:srgbClr val="94CDD6"/>
      </a:accent1>
      <a:accent2>
        <a:srgbClr val="88BE72"/>
      </a:accent2>
      <a:accent3>
        <a:srgbClr val="FFDE59"/>
      </a:accent3>
      <a:accent4>
        <a:srgbClr val="FFA16E"/>
      </a:accent4>
      <a:accent5>
        <a:srgbClr val="FF5D0E"/>
      </a:accent5>
      <a:accent6>
        <a:srgbClr val="377684"/>
      </a:accent6>
      <a:hlink>
        <a:srgbClr val="A9A3E1"/>
      </a:hlink>
      <a:folHlink>
        <a:srgbClr val="342A4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4920</TotalTime>
  <Words>6361</Words>
  <Application>Microsoft Office PowerPoint</Application>
  <PresentationFormat>Custom</PresentationFormat>
  <Paragraphs>701</Paragraphs>
  <Slides>33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Aptos Display</vt:lpstr>
      <vt:lpstr>Arial</vt:lpstr>
      <vt:lpstr>Bahnschrift</vt:lpstr>
      <vt:lpstr>Congenial Black</vt:lpstr>
      <vt:lpstr>Office Theme</vt:lpstr>
      <vt:lpstr>PowerPoint Presentation</vt:lpstr>
      <vt:lpstr>          Introduction</vt:lpstr>
      <vt:lpstr>          About the filmmakers</vt:lpstr>
      <vt:lpstr>          About the filmmakers</vt:lpstr>
      <vt:lpstr>             Earth Stories Film Festival</vt:lpstr>
      <vt:lpstr>      Become an Earth Guardian!</vt:lpstr>
      <vt:lpstr>PowerPoint Presentation</vt:lpstr>
      <vt:lpstr>PowerPoint Presentation</vt:lpstr>
      <vt:lpstr>PowerPoint Presentation</vt:lpstr>
      <vt:lpstr>        Lesson Plan                  Activity time: 90 minutes  This activity is designed to get students thinking about how climate change is affecting species globally and what is being done to save them.</vt:lpstr>
      <vt:lpstr>Education for Sustainable Development</vt:lpstr>
      <vt:lpstr>PowerPoint Presentation</vt:lpstr>
      <vt:lpstr>PowerPoint Presentation</vt:lpstr>
      <vt:lpstr>Littlejohn Video Questions</vt:lpstr>
      <vt:lpstr>PowerPoint Presentation</vt:lpstr>
      <vt:lpstr>PowerPoint Presentation</vt:lpstr>
      <vt:lpstr>PowerPoint Presentation</vt:lpstr>
      <vt:lpstr>Education for Sustainable Development</vt:lpstr>
      <vt:lpstr>PowerPoint Presentation</vt:lpstr>
      <vt:lpstr>PowerPoint Presentation</vt:lpstr>
      <vt:lpstr>PowerPoint Presentation</vt:lpstr>
      <vt:lpstr>Education for Sustainable Development</vt:lpstr>
      <vt:lpstr>Card Sort</vt:lpstr>
      <vt:lpstr>PowerPoint Presentation</vt:lpstr>
      <vt:lpstr>PowerPoint Presentation</vt:lpstr>
      <vt:lpstr>PowerPoint Presentation</vt:lpstr>
      <vt:lpstr>PowerPoint Presentation</vt:lpstr>
      <vt:lpstr>Education for Sustainable Development</vt:lpstr>
      <vt:lpstr>PowerPoint Presentation</vt:lpstr>
      <vt:lpstr>How to make a short film</vt:lpstr>
      <vt:lpstr>Storyboard Examples</vt:lpstr>
      <vt:lpstr>Storyboard Template</vt:lpstr>
      <vt:lpstr>PowerPoint Presentation</vt:lpstr>
    </vt:vector>
  </TitlesOfParts>
  <Company>Keele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Become a Climate Hero</dc:title>
  <dc:creator>Nicola Dudley</dc:creator>
  <cp:lastModifiedBy>Nicola Dudley</cp:lastModifiedBy>
  <cp:revision>60</cp:revision>
  <cp:lastPrinted>2025-06-06T11:25:32Z</cp:lastPrinted>
  <dcterms:created xsi:type="dcterms:W3CDTF">2024-06-14T10:26:31Z</dcterms:created>
  <dcterms:modified xsi:type="dcterms:W3CDTF">2025-10-14T09:02:53Z</dcterms:modified>
</cp:coreProperties>
</file>