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sldIdLst>
    <p:sldId id="285" r:id="rId2"/>
    <p:sldId id="292" r:id="rId3"/>
    <p:sldId id="286" r:id="rId4"/>
    <p:sldId id="296" r:id="rId5"/>
    <p:sldId id="288" r:id="rId6"/>
    <p:sldId id="257" r:id="rId7"/>
    <p:sldId id="266" r:id="rId8"/>
    <p:sldId id="267" r:id="rId9"/>
    <p:sldId id="269" r:id="rId10"/>
    <p:sldId id="256" r:id="rId11"/>
    <p:sldId id="293" r:id="rId12"/>
    <p:sldId id="277" r:id="rId13"/>
    <p:sldId id="272" r:id="rId14"/>
    <p:sldId id="273" r:id="rId15"/>
    <p:sldId id="294" r:id="rId16"/>
    <p:sldId id="274" r:id="rId17"/>
    <p:sldId id="275" r:id="rId18"/>
    <p:sldId id="295" r:id="rId19"/>
    <p:sldId id="278" r:id="rId20"/>
    <p:sldId id="279" r:id="rId21"/>
    <p:sldId id="290" r:id="rId22"/>
    <p:sldId id="280" r:id="rId23"/>
    <p:sldId id="281" r:id="rId24"/>
    <p:sldId id="291" r:id="rId25"/>
  </p:sldIdLst>
  <p:sldSz cx="12192000" cy="1625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EC0F8B-9357-AC19-84BA-960828D8538C}" name="Nicola Dudley" initials="ND" userId="S::n.dudley1@keele.ac.uk::829e1ada-877e-4baf-aec3-3a1b86f618c8" providerId="AD"/>
  <p188:author id="{46E81DC7-A0F2-B709-5D69-EDB43F7FF0B4}" name="Becky Snelgrove" initials="" userId="S::r.a.snelgrove@keele.ac.uk::ec23fdc6-c731-4d09-9511-222723db40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D5F9"/>
    <a:srgbClr val="6BA2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F33BEC-8CCA-4BF0-9CD4-332AF9BE34A6}" v="2" dt="2025-10-14T09:01:04.0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287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Dudley" userId="829e1ada-877e-4baf-aec3-3a1b86f618c8" providerId="ADAL" clId="{D055D4D3-A7E5-473F-AECF-DE4C7418E842}"/>
    <pc:docChg chg="custSel addSld modSld">
      <pc:chgData name="Nicola Dudley" userId="829e1ada-877e-4baf-aec3-3a1b86f618c8" providerId="ADAL" clId="{D055D4D3-A7E5-473F-AECF-DE4C7418E842}" dt="2025-10-14T09:02:41.131" v="128" actId="20577"/>
      <pc:docMkLst>
        <pc:docMk/>
      </pc:docMkLst>
      <pc:sldChg chg="modSp mod">
        <pc:chgData name="Nicola Dudley" userId="829e1ada-877e-4baf-aec3-3a1b86f618c8" providerId="ADAL" clId="{D055D4D3-A7E5-473F-AECF-DE4C7418E842}" dt="2025-10-14T08:55:30.125" v="44" actId="20577"/>
        <pc:sldMkLst>
          <pc:docMk/>
          <pc:sldMk cId="43669052" sldId="288"/>
        </pc:sldMkLst>
        <pc:spChg chg="mod">
          <ac:chgData name="Nicola Dudley" userId="829e1ada-877e-4baf-aec3-3a1b86f618c8" providerId="ADAL" clId="{D055D4D3-A7E5-473F-AECF-DE4C7418E842}" dt="2025-10-14T08:55:30.125" v="44" actId="20577"/>
          <ac:spMkLst>
            <pc:docMk/>
            <pc:sldMk cId="43669052" sldId="288"/>
            <ac:spMk id="3" creationId="{CD2BA2B4-2E72-D446-A702-139252B515AD}"/>
          </ac:spMkLst>
        </pc:spChg>
        <pc:spChg chg="mod">
          <ac:chgData name="Nicola Dudley" userId="829e1ada-877e-4baf-aec3-3a1b86f618c8" providerId="ADAL" clId="{D055D4D3-A7E5-473F-AECF-DE4C7418E842}" dt="2025-10-14T08:53:58.174" v="20" actId="20577"/>
          <ac:spMkLst>
            <pc:docMk/>
            <pc:sldMk cId="43669052" sldId="288"/>
            <ac:spMk id="6" creationId="{8BF08C3A-60EE-30C0-150B-04F4502BEC6F}"/>
          </ac:spMkLst>
        </pc:spChg>
      </pc:sldChg>
      <pc:sldChg chg="addSp delSp modSp mod">
        <pc:chgData name="Nicola Dudley" userId="829e1ada-877e-4baf-aec3-3a1b86f618c8" providerId="ADAL" clId="{D055D4D3-A7E5-473F-AECF-DE4C7418E842}" dt="2025-10-14T08:45:30.265" v="17" actId="20577"/>
        <pc:sldMkLst>
          <pc:docMk/>
          <pc:sldMk cId="2666788908" sldId="291"/>
        </pc:sldMkLst>
        <pc:spChg chg="mod">
          <ac:chgData name="Nicola Dudley" userId="829e1ada-877e-4baf-aec3-3a1b86f618c8" providerId="ADAL" clId="{D055D4D3-A7E5-473F-AECF-DE4C7418E842}" dt="2025-10-14T08:45:30.265" v="17" actId="20577"/>
          <ac:spMkLst>
            <pc:docMk/>
            <pc:sldMk cId="2666788908" sldId="291"/>
            <ac:spMk id="6" creationId="{6D13A598-B359-1ECB-834E-78FEFDE0B4F9}"/>
          </ac:spMkLst>
        </pc:spChg>
        <pc:spChg chg="add mod">
          <ac:chgData name="Nicola Dudley" userId="829e1ada-877e-4baf-aec3-3a1b86f618c8" providerId="ADAL" clId="{D055D4D3-A7E5-473F-AECF-DE4C7418E842}" dt="2025-10-14T08:44:58.170" v="2"/>
          <ac:spMkLst>
            <pc:docMk/>
            <pc:sldMk cId="2666788908" sldId="291"/>
            <ac:spMk id="7" creationId="{265696FE-5C27-9928-C9EA-112E20FE76A6}"/>
          </ac:spMkLst>
        </pc:spChg>
        <pc:spChg chg="del">
          <ac:chgData name="Nicola Dudley" userId="829e1ada-877e-4baf-aec3-3a1b86f618c8" providerId="ADAL" clId="{D055D4D3-A7E5-473F-AECF-DE4C7418E842}" dt="2025-10-14T08:44:56.707" v="1" actId="478"/>
          <ac:spMkLst>
            <pc:docMk/>
            <pc:sldMk cId="2666788908" sldId="291"/>
            <ac:spMk id="13" creationId="{2D5AFD9C-4585-6E3F-81F1-7ECF5B2AC181}"/>
          </ac:spMkLst>
        </pc:spChg>
        <pc:picChg chg="del">
          <ac:chgData name="Nicola Dudley" userId="829e1ada-877e-4baf-aec3-3a1b86f618c8" providerId="ADAL" clId="{D055D4D3-A7E5-473F-AECF-DE4C7418E842}" dt="2025-10-14T08:45:13.043" v="5" actId="478"/>
          <ac:picMkLst>
            <pc:docMk/>
            <pc:sldMk cId="2666788908" sldId="291"/>
            <ac:picMk id="9" creationId="{B44FBFC9-2553-6DE7-0488-34E370ABE687}"/>
          </ac:picMkLst>
        </pc:picChg>
        <pc:picChg chg="mod">
          <ac:chgData name="Nicola Dudley" userId="829e1ada-877e-4baf-aec3-3a1b86f618c8" providerId="ADAL" clId="{D055D4D3-A7E5-473F-AECF-DE4C7418E842}" dt="2025-10-14T08:45:25.033" v="10" actId="1076"/>
          <ac:picMkLst>
            <pc:docMk/>
            <pc:sldMk cId="2666788908" sldId="291"/>
            <ac:picMk id="10" creationId="{587D7292-E59A-C752-4454-57AAC2982CF1}"/>
          </ac:picMkLst>
        </pc:picChg>
        <pc:picChg chg="mod">
          <ac:chgData name="Nicola Dudley" userId="829e1ada-877e-4baf-aec3-3a1b86f618c8" providerId="ADAL" clId="{D055D4D3-A7E5-473F-AECF-DE4C7418E842}" dt="2025-10-14T08:45:21.939" v="9" actId="1076"/>
          <ac:picMkLst>
            <pc:docMk/>
            <pc:sldMk cId="2666788908" sldId="291"/>
            <ac:picMk id="11" creationId="{FCB35F74-E9F5-6C4F-CFB7-62F976C7B1FE}"/>
          </ac:picMkLst>
        </pc:picChg>
        <pc:picChg chg="del">
          <ac:chgData name="Nicola Dudley" userId="829e1ada-877e-4baf-aec3-3a1b86f618c8" providerId="ADAL" clId="{D055D4D3-A7E5-473F-AECF-DE4C7418E842}" dt="2025-10-14T08:44:54.651" v="0" actId="478"/>
          <ac:picMkLst>
            <pc:docMk/>
            <pc:sldMk cId="2666788908" sldId="291"/>
            <ac:picMk id="12" creationId="{52B09D64-5F7D-D082-529F-693ACF0EB57D}"/>
          </ac:picMkLst>
        </pc:picChg>
        <pc:picChg chg="add mod">
          <ac:chgData name="Nicola Dudley" userId="829e1ada-877e-4baf-aec3-3a1b86f618c8" providerId="ADAL" clId="{D055D4D3-A7E5-473F-AECF-DE4C7418E842}" dt="2025-10-14T08:44:58.170" v="2"/>
          <ac:picMkLst>
            <pc:docMk/>
            <pc:sldMk cId="2666788908" sldId="291"/>
            <ac:picMk id="14" creationId="{7884DAA2-EB1E-FDB6-D2B1-5EFDC832994E}"/>
          </ac:picMkLst>
        </pc:picChg>
      </pc:sldChg>
      <pc:sldChg chg="modSp mod">
        <pc:chgData name="Nicola Dudley" userId="829e1ada-877e-4baf-aec3-3a1b86f618c8" providerId="ADAL" clId="{D055D4D3-A7E5-473F-AECF-DE4C7418E842}" dt="2025-10-14T08:59:56.452" v="73" actId="20577"/>
        <pc:sldMkLst>
          <pc:docMk/>
          <pc:sldMk cId="3383958312" sldId="292"/>
        </pc:sldMkLst>
        <pc:spChg chg="mod">
          <ac:chgData name="Nicola Dudley" userId="829e1ada-877e-4baf-aec3-3a1b86f618c8" providerId="ADAL" clId="{D055D4D3-A7E5-473F-AECF-DE4C7418E842}" dt="2025-10-14T08:59:56.452" v="73" actId="20577"/>
          <ac:spMkLst>
            <pc:docMk/>
            <pc:sldMk cId="3383958312" sldId="292"/>
            <ac:spMk id="3" creationId="{67877A19-11DC-FAC8-567A-6049D962F00D}"/>
          </ac:spMkLst>
        </pc:spChg>
      </pc:sldChg>
      <pc:sldChg chg="modSp add mod">
        <pc:chgData name="Nicola Dudley" userId="829e1ada-877e-4baf-aec3-3a1b86f618c8" providerId="ADAL" clId="{D055D4D3-A7E5-473F-AECF-DE4C7418E842}" dt="2025-10-14T09:02:41.131" v="128" actId="20577"/>
        <pc:sldMkLst>
          <pc:docMk/>
          <pc:sldMk cId="4097411868" sldId="296"/>
        </pc:sldMkLst>
        <pc:spChg chg="mod">
          <ac:chgData name="Nicola Dudley" userId="829e1ada-877e-4baf-aec3-3a1b86f618c8" providerId="ADAL" clId="{D055D4D3-A7E5-473F-AECF-DE4C7418E842}" dt="2025-10-14T09:02:41.131" v="128" actId="20577"/>
          <ac:spMkLst>
            <pc:docMk/>
            <pc:sldMk cId="4097411868" sldId="296"/>
            <ac:spMk id="2" creationId="{19B96008-031A-0490-33DC-D4C787F3848F}"/>
          </ac:spMkLst>
        </pc:spChg>
        <pc:spChg chg="mod">
          <ac:chgData name="Nicola Dudley" userId="829e1ada-877e-4baf-aec3-3a1b86f618c8" providerId="ADAL" clId="{D055D4D3-A7E5-473F-AECF-DE4C7418E842}" dt="2025-10-14T09:01:17.555" v="92" actId="20577"/>
          <ac:spMkLst>
            <pc:docMk/>
            <pc:sldMk cId="4097411868" sldId="296"/>
            <ac:spMk id="4" creationId="{D6193F90-B7FD-4F6F-34F4-ADA43E9D9055}"/>
          </ac:spMkLst>
        </pc:spChg>
        <pc:spChg chg="mod">
          <ac:chgData name="Nicola Dudley" userId="829e1ada-877e-4baf-aec3-3a1b86f618c8" providerId="ADAL" clId="{D055D4D3-A7E5-473F-AECF-DE4C7418E842}" dt="2025-10-14T09:01:13.455" v="89" actId="20577"/>
          <ac:spMkLst>
            <pc:docMk/>
            <pc:sldMk cId="4097411868" sldId="296"/>
            <ac:spMk id="5" creationId="{14F16971-7680-0B72-3F4C-8ADC88EB8CDB}"/>
          </ac:spMkLst>
        </pc:spChg>
      </pc:sldChg>
    </pc:docChg>
  </pc:docChgLst>
  <pc:docChgLst>
    <pc:chgData name="Nicola Dudley" userId="829e1ada-877e-4baf-aec3-3a1b86f618c8" providerId="ADAL" clId="{B0993C8D-9B8E-4E8B-A47C-341E3E97269A}"/>
    <pc:docChg chg="undo custSel addSld delSld modSld">
      <pc:chgData name="Nicola Dudley" userId="829e1ada-877e-4baf-aec3-3a1b86f618c8" providerId="ADAL" clId="{B0993C8D-9B8E-4E8B-A47C-341E3E97269A}" dt="2025-06-05T12:44:42.566" v="335"/>
      <pc:docMkLst>
        <pc:docMk/>
      </pc:docMkLst>
      <pc:sldChg chg="modSp mod">
        <pc:chgData name="Nicola Dudley" userId="829e1ada-877e-4baf-aec3-3a1b86f618c8" providerId="ADAL" clId="{B0993C8D-9B8E-4E8B-A47C-341E3E97269A}" dt="2025-06-05T10:57:49.173" v="15" actId="6549"/>
        <pc:sldMkLst>
          <pc:docMk/>
          <pc:sldMk cId="912981876" sldId="285"/>
        </pc:sldMkLst>
      </pc:sldChg>
      <pc:sldChg chg="modSp mod">
        <pc:chgData name="Nicola Dudley" userId="829e1ada-877e-4baf-aec3-3a1b86f618c8" providerId="ADAL" clId="{B0993C8D-9B8E-4E8B-A47C-341E3E97269A}" dt="2025-06-05T10:58:31.206" v="23" actId="115"/>
        <pc:sldMkLst>
          <pc:docMk/>
          <pc:sldMk cId="3197589832" sldId="286"/>
        </pc:sldMkLst>
      </pc:sldChg>
      <pc:sldChg chg="del">
        <pc:chgData name="Nicola Dudley" userId="829e1ada-877e-4baf-aec3-3a1b86f618c8" providerId="ADAL" clId="{B0993C8D-9B8E-4E8B-A47C-341E3E97269A}" dt="2025-06-05T10:58:16.235" v="17" actId="47"/>
        <pc:sldMkLst>
          <pc:docMk/>
          <pc:sldMk cId="961042803" sldId="287"/>
        </pc:sldMkLst>
      </pc:sldChg>
      <pc:sldChg chg="add">
        <pc:chgData name="Nicola Dudley" userId="829e1ada-877e-4baf-aec3-3a1b86f618c8" providerId="ADAL" clId="{B0993C8D-9B8E-4E8B-A47C-341E3E97269A}" dt="2025-06-05T10:58:13.007" v="16"/>
        <pc:sldMkLst>
          <pc:docMk/>
          <pc:sldMk cId="3383958312" sldId="292"/>
        </pc:sldMkLst>
      </pc:sldChg>
      <pc:sldChg chg="addSp delSp modSp add mod">
        <pc:chgData name="Nicola Dudley" userId="829e1ada-877e-4baf-aec3-3a1b86f618c8" providerId="ADAL" clId="{B0993C8D-9B8E-4E8B-A47C-341E3E97269A}" dt="2025-06-05T12:44:42.566" v="335"/>
        <pc:sldMkLst>
          <pc:docMk/>
          <pc:sldMk cId="2560735503" sldId="293"/>
        </pc:sldMkLst>
      </pc:sldChg>
      <pc:sldChg chg="addSp delSp modSp add mod">
        <pc:chgData name="Nicola Dudley" userId="829e1ada-877e-4baf-aec3-3a1b86f618c8" providerId="ADAL" clId="{B0993C8D-9B8E-4E8B-A47C-341E3E97269A}" dt="2025-06-05T12:43:18.594" v="332" actId="20577"/>
        <pc:sldMkLst>
          <pc:docMk/>
          <pc:sldMk cId="2911242338" sldId="294"/>
        </pc:sldMkLst>
      </pc:sldChg>
      <pc:sldChg chg="addSp delSp modSp add mod">
        <pc:chgData name="Nicola Dudley" userId="829e1ada-877e-4baf-aec3-3a1b86f618c8" providerId="ADAL" clId="{B0993C8D-9B8E-4E8B-A47C-341E3E97269A}" dt="2025-06-05T12:41:25.280" v="283"/>
        <pc:sldMkLst>
          <pc:docMk/>
          <pc:sldMk cId="2141003497"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913A7-9274-44A4-9989-87695CADF9C9}" type="datetimeFigureOut">
              <a:rPr lang="en-GB" smtClean="0"/>
              <a:t>14/10/2025</a:t>
            </a:fld>
            <a:endParaRPr lang="en-GB"/>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63DD9-1E08-45B0-B421-23754E2B21BD}" type="slidenum">
              <a:rPr lang="en-GB" smtClean="0"/>
              <a:t>‹#›</a:t>
            </a:fld>
            <a:endParaRPr lang="en-GB"/>
          </a:p>
        </p:txBody>
      </p:sp>
    </p:spTree>
    <p:extLst>
      <p:ext uri="{BB962C8B-B14F-4D97-AF65-F5344CB8AC3E}">
        <p14:creationId xmlns:p14="http://schemas.microsoft.com/office/powerpoint/2010/main" val="251984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A63DD9-1E08-45B0-B421-23754E2B21BD}" type="slidenum">
              <a:rPr lang="en-GB" smtClean="0"/>
              <a:t>12</a:t>
            </a:fld>
            <a:endParaRPr lang="en-GB"/>
          </a:p>
        </p:txBody>
      </p:sp>
    </p:spTree>
    <p:extLst>
      <p:ext uri="{BB962C8B-B14F-4D97-AF65-F5344CB8AC3E}">
        <p14:creationId xmlns:p14="http://schemas.microsoft.com/office/powerpoint/2010/main" val="124742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A63DD9-1E08-45B0-B421-23754E2B21BD}" type="slidenum">
              <a:rPr lang="en-GB" smtClean="0"/>
              <a:t>19</a:t>
            </a:fld>
            <a:endParaRPr lang="en-GB"/>
          </a:p>
        </p:txBody>
      </p:sp>
    </p:spTree>
    <p:extLst>
      <p:ext uri="{BB962C8B-B14F-4D97-AF65-F5344CB8AC3E}">
        <p14:creationId xmlns:p14="http://schemas.microsoft.com/office/powerpoint/2010/main" val="115301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A63DD9-1E08-45B0-B421-23754E2B21BD}" type="slidenum">
              <a:rPr lang="en-GB" smtClean="0"/>
              <a:t>20</a:t>
            </a:fld>
            <a:endParaRPr lang="en-GB"/>
          </a:p>
        </p:txBody>
      </p:sp>
    </p:spTree>
    <p:extLst>
      <p:ext uri="{BB962C8B-B14F-4D97-AF65-F5344CB8AC3E}">
        <p14:creationId xmlns:p14="http://schemas.microsoft.com/office/powerpoint/2010/main" val="3147238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47FBC169-5199-4644-9798-D4E670A1CF98}" type="datetimeFigureOut">
              <a:rPr lang="en-GB" smtClean="0"/>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1279044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FBC169-5199-4644-9798-D4E670A1CF98}" type="datetimeFigureOut">
              <a:rPr lang="en-GB" smtClean="0"/>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3275294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FBC169-5199-4644-9798-D4E670A1CF98}" type="datetimeFigureOut">
              <a:rPr lang="en-GB" smtClean="0"/>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175791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FBC169-5199-4644-9798-D4E670A1CF98}" type="datetimeFigureOut">
              <a:rPr lang="en-GB" smtClean="0"/>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93023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FBC169-5199-4644-9798-D4E670A1CF98}" type="datetimeFigureOut">
              <a:rPr lang="en-GB" smtClean="0"/>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3122304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4327407"/>
            <a:ext cx="5181600" cy="10314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4327407"/>
            <a:ext cx="5181600" cy="10314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FBC169-5199-4644-9798-D4E670A1CF98}" type="datetimeFigureOut">
              <a:rPr lang="en-GB" smtClean="0"/>
              <a:t>14/10/2025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142317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en-US"/>
              <a:t>Click to edit Master title style</a:t>
            </a:r>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39789" y="5937956"/>
            <a:ext cx="5157787" cy="8733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1" y="5937956"/>
            <a:ext cx="5183188" cy="8733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FBC169-5199-4644-9798-D4E670A1CF98}" type="datetimeFigureOut">
              <a:rPr lang="en-GB" smtClean="0"/>
              <a:t>14/10/2025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3560447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FBC169-5199-4644-9798-D4E670A1CF98}" type="datetimeFigureOut">
              <a:rPr lang="en-GB" smtClean="0"/>
              <a:t>14/10/2025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185521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FBC169-5199-4644-9798-D4E670A1CF98}" type="datetimeFigureOut">
              <a:rPr lang="en-GB" smtClean="0"/>
              <a:t>14/10/2025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785408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47FBC169-5199-4644-9798-D4E670A1CF98}" type="datetimeFigureOut">
              <a:rPr lang="en-GB" smtClean="0"/>
              <a:t>14/10/2025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779609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en-US"/>
              <a:t>Click to edit Master title style</a:t>
            </a:r>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47FBC169-5199-4644-9798-D4E670A1CF98}" type="datetimeFigureOut">
              <a:rPr lang="en-GB" smtClean="0"/>
              <a:t>14/10/2025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538044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82000"/>
                  </a:schemeClr>
                </a:solidFill>
              </a:defRPr>
            </a:lvl1pPr>
          </a:lstStyle>
          <a:p>
            <a:fld id="{47FBC169-5199-4644-9798-D4E670A1CF98}" type="datetimeFigureOut">
              <a:rPr lang="en-GB" smtClean="0"/>
              <a:t>14/10/2025</a:t>
            </a:fld>
            <a:endParaRPr lang="en-GB"/>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82000"/>
                  </a:schemeClr>
                </a:solidFill>
              </a:defRPr>
            </a:lvl1pPr>
          </a:lstStyle>
          <a:p>
            <a:fld id="{2F709767-B98E-4E9B-8D71-1CA97DB921CE}" type="slidenum">
              <a:rPr lang="en-GB" smtClean="0"/>
              <a:t>‹#›</a:t>
            </a:fld>
            <a:endParaRPr lang="en-GB"/>
          </a:p>
        </p:txBody>
      </p:sp>
    </p:spTree>
    <p:extLst>
      <p:ext uri="{BB962C8B-B14F-4D97-AF65-F5344CB8AC3E}">
        <p14:creationId xmlns:p14="http://schemas.microsoft.com/office/powerpoint/2010/main" val="100066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nustem.uk/careers/" TargetMode="External"/><Relationship Id="rId3" Type="http://schemas.openxmlformats.org/officeDocument/2006/relationships/hyperlink" Target="https://www.youtube.com/playlist?list=PLNQjaHx8VykV0SJdb_XwUbs-ZE0zFrcNV" TargetMode="External"/><Relationship Id="rId7" Type="http://schemas.openxmlformats.org/officeDocument/2006/relationships/image" Target="../media/image4.png"/><Relationship Id="rId2" Type="http://schemas.openxmlformats.org/officeDocument/2006/relationships/hyperlink" Target="https://explorify.uk/en/activities/start-with-art/throw-away-plastic" TargetMode="External"/><Relationship Id="rId1" Type="http://schemas.openxmlformats.org/officeDocument/2006/relationships/slideLayout" Target="../slideLayouts/slideLayout6.xml"/><Relationship Id="rId6" Type="http://schemas.openxmlformats.org/officeDocument/2006/relationships/hyperlink" Target="https://www.thebigbang.org.uk/the-big-bang-competition/" TargetMode="External"/><Relationship Id="rId11" Type="http://schemas.openxmlformats.org/officeDocument/2006/relationships/image" Target="../media/image6.png"/><Relationship Id="rId5" Type="http://schemas.openxmlformats.org/officeDocument/2006/relationships/hyperlink" Target="https://www.keele.ac.uk/earth-stories/" TargetMode="External"/><Relationship Id="rId10" Type="http://schemas.openxmlformats.org/officeDocument/2006/relationships/image" Target="../media/image1.jpeg"/><Relationship Id="rId4" Type="http://schemas.openxmlformats.org/officeDocument/2006/relationships/hyperlink" Target="https://explorify.uk/en/activities/what-if/there-was-no-plastic" TargetMode="Externa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rewildyourself.com/champions/louis-vi/" TargetMode="External"/><Relationship Id="rId3" Type="http://schemas.openxmlformats.org/officeDocument/2006/relationships/hyperlink" Target="https://www.bbc.co.uk/iplayer/episode/m001zrcx/springwatch-2024-episode-4" TargetMode="External"/><Relationship Id="rId7" Type="http://schemas.openxmlformats.org/officeDocument/2006/relationships/hyperlink" Target="https://www.keele.ac.uk/earth-stories/" TargetMode="External"/><Relationship Id="rId12" Type="http://schemas.openxmlformats.org/officeDocument/2006/relationships/image" Target="../media/image2.png"/><Relationship Id="rId2" Type="http://schemas.openxmlformats.org/officeDocument/2006/relationships/hyperlink" Target="https://www.youtube.com/playlist?list=PLNQjaHx8VykV0SJdb_XwUbs-ZE0zFrcNV" TargetMode="External"/><Relationship Id="rId1" Type="http://schemas.openxmlformats.org/officeDocument/2006/relationships/slideLayout" Target="../slideLayouts/slideLayout6.xml"/><Relationship Id="rId6" Type="http://schemas.openxmlformats.org/officeDocument/2006/relationships/hyperlink" Target="https://www.wildlifetrusts.org/stay-wild" TargetMode="External"/><Relationship Id="rId11" Type="http://schemas.openxmlformats.org/officeDocument/2006/relationships/image" Target="../media/image4.png"/><Relationship Id="rId5" Type="http://schemas.openxmlformats.org/officeDocument/2006/relationships/hyperlink" Target="https://www.udio.com/" TargetMode="External"/><Relationship Id="rId10" Type="http://schemas.openxmlformats.org/officeDocument/2006/relationships/image" Target="../media/image1.jpeg"/><Relationship Id="rId4" Type="http://schemas.openxmlformats.org/officeDocument/2006/relationships/hyperlink" Target="https://suno.com/" TargetMode="External"/><Relationship Id="rId9" Type="http://schemas.openxmlformats.org/officeDocument/2006/relationships/hyperlink" Target="https://nustem.uk/career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bbc.co.uk/programmes/m001lm58" TargetMode="External"/><Relationship Id="rId7" Type="http://schemas.openxmlformats.org/officeDocument/2006/relationships/image" Target="../media/image1.jpeg"/><Relationship Id="rId2" Type="http://schemas.openxmlformats.org/officeDocument/2006/relationships/hyperlink" Target="https://www.youtube.com/playlist?list=PLNQjaHx8VykV0SJdb_XwUbs-ZE0zFrcNV" TargetMode="External"/><Relationship Id="rId1" Type="http://schemas.openxmlformats.org/officeDocument/2006/relationships/slideLayout" Target="../slideLayouts/slideLayout6.xml"/><Relationship Id="rId6" Type="http://schemas.openxmlformats.org/officeDocument/2006/relationships/hyperlink" Target="https://nustem.uk/careers/" TargetMode="External"/><Relationship Id="rId5" Type="http://schemas.openxmlformats.org/officeDocument/2006/relationships/hyperlink" Target="https://www.urbanoutdoorskills.com/" TargetMode="External"/><Relationship Id="rId4" Type="http://schemas.openxmlformats.org/officeDocument/2006/relationships/hyperlink" Target="https://www.keele.ac.uk/earth-stories/" TargetMode="Externa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keele.ac.uk/earth-stories/" TargetMode="External"/><Relationship Id="rId7" Type="http://schemas.openxmlformats.org/officeDocument/2006/relationships/image" Target="../media/image2.png"/><Relationship Id="rId2" Type="http://schemas.openxmlformats.org/officeDocument/2006/relationships/hyperlink" Target="https://www.youtube.com/@EarthStoriesFilmFestival" TargetMode="External"/><Relationship Id="rId1" Type="http://schemas.openxmlformats.org/officeDocument/2006/relationships/slideLayout" Target="../slideLayouts/slideLayout2.xml"/><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hyperlink" Target="https://www.youtube.com/playlist?list=PLNQjaHx8VykWIDWHR98v-3Zs1w1CwhMbm" TargetMode="External"/><Relationship Id="rId10" Type="http://schemas.openxmlformats.org/officeDocument/2006/relationships/image" Target="../media/image5.png"/><Relationship Id="rId4" Type="http://schemas.openxmlformats.org/officeDocument/2006/relationships/hyperlink" Target="https://explorify.uk/teacher-support/science-teaching-support/2-how-to-teach-the-climate-challenge" TargetMode="Externa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hyperlink" Target="https://youtu.be/8YiwBsTQ_c0" TargetMode="External"/><Relationship Id="rId3" Type="http://schemas.openxmlformats.org/officeDocument/2006/relationships/hyperlink" Target="https://www.bbc.co.uk/bitesize/articles/z7pvcxs" TargetMode="External"/><Relationship Id="rId7" Type="http://schemas.openxmlformats.org/officeDocument/2006/relationships/hyperlink" Target="https://teltblog.uclan.ac.uk/2020/01/27/five-tips-for-filming-with-a-mobile-phone/" TargetMode="External"/><Relationship Id="rId12" Type="http://schemas.openxmlformats.org/officeDocument/2006/relationships/image" Target="../media/image27.png"/><Relationship Id="rId2" Type="http://schemas.openxmlformats.org/officeDocument/2006/relationships/hyperlink" Target="https://www.bbc.co.uk/bitesize/articles/zyq8qyc" TargetMode="External"/><Relationship Id="rId1" Type="http://schemas.openxmlformats.org/officeDocument/2006/relationships/slideLayout" Target="../slideLayouts/slideLayout6.xml"/><Relationship Id="rId6" Type="http://schemas.openxmlformats.org/officeDocument/2006/relationships/hyperlink" Target="https://www.bbc.co.uk/bitesize/articles/zjxcg7h" TargetMode="External"/><Relationship Id="rId11" Type="http://schemas.openxmlformats.org/officeDocument/2006/relationships/image" Target="../media/image26.png"/><Relationship Id="rId5" Type="http://schemas.openxmlformats.org/officeDocument/2006/relationships/hyperlink" Target="https://www.bbc.co.uk/bitesize/articles/zbq6s82" TargetMode="External"/><Relationship Id="rId10" Type="http://schemas.openxmlformats.org/officeDocument/2006/relationships/image" Target="../media/image1.jpeg"/><Relationship Id="rId4" Type="http://schemas.openxmlformats.org/officeDocument/2006/relationships/hyperlink" Target="https://www.bbc.co.uk/bitesize/articles/zyvts82" TargetMode="External"/><Relationship Id="rId9" Type="http://schemas.openxmlformats.org/officeDocument/2006/relationships/hyperlink" Target="https://www.pocket-lint.com/phones/news/131351-10-tips-for-recording-better-video-with-your-smartphon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https://forms.office.com/e/X4te7GnGm4" TargetMode="Externa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keele.ac.uk/earth-stories/"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2" descr="Image result for earth stories film festival">
            <a:extLst>
              <a:ext uri="{FF2B5EF4-FFF2-40B4-BE49-F238E27FC236}">
                <a16:creationId xmlns:a16="http://schemas.microsoft.com/office/drawing/2014/main" id="{56EE87E4-1DE7-06D3-5981-3813732B2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682" y="1307638"/>
            <a:ext cx="8700635" cy="58004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877C61A8-DE95-CB19-26D3-A73A0243E003}"/>
              </a:ext>
            </a:extLst>
          </p:cNvPr>
          <p:cNvSpPr txBox="1"/>
          <p:nvPr/>
        </p:nvSpPr>
        <p:spPr>
          <a:xfrm>
            <a:off x="1745682" y="11303000"/>
            <a:ext cx="8700635" cy="4154984"/>
          </a:xfrm>
          <a:prstGeom prst="rect">
            <a:avLst/>
          </a:prstGeom>
          <a:solidFill>
            <a:schemeClr val="accent2"/>
          </a:solidFill>
          <a:effectLst>
            <a:glow rad="228600">
              <a:schemeClr val="accent2">
                <a:satMod val="175000"/>
                <a:alpha val="40000"/>
              </a:schemeClr>
            </a:glow>
          </a:effectLst>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800" b="1" dirty="0">
                <a:solidFill>
                  <a:srgbClr val="FEFFFE"/>
                </a:solidFill>
                <a:latin typeface="Bahnschrift" panose="020B0502040204020203" pitchFamily="34" charset="0"/>
              </a:rPr>
              <a:t>Secondary </a:t>
            </a:r>
            <a:r>
              <a:rPr kumimoji="0" lang="en-GB" sz="8800" b="1" i="0" u="none" strike="noStrike" kern="1200" cap="none" spc="0" normalizeH="0" baseline="0" noProof="0" dirty="0">
                <a:ln>
                  <a:noFill/>
                </a:ln>
                <a:solidFill>
                  <a:srgbClr val="FEFFFE"/>
                </a:solidFill>
                <a:effectLst/>
                <a:uLnTx/>
                <a:uFillTx/>
                <a:latin typeface="Bahnschrift" panose="020B0502040204020203" pitchFamily="34" charset="0"/>
                <a:ea typeface="+mn-ea"/>
                <a:cs typeface="+mn-cs"/>
              </a:rPr>
              <a:t>Teacher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srgbClr val="FEFFFE"/>
                </a:solidFill>
                <a:effectLst/>
                <a:uLnTx/>
                <a:uFillTx/>
                <a:latin typeface="Bahnschrift" panose="020B0502040204020203" pitchFamily="34" charset="0"/>
                <a:ea typeface="+mn-ea"/>
                <a:cs typeface="+mn-cs"/>
              </a:rPr>
              <a:t>Resource Pack</a:t>
            </a:r>
          </a:p>
        </p:txBody>
      </p:sp>
    </p:spTree>
    <p:extLst>
      <p:ext uri="{BB962C8B-B14F-4D97-AF65-F5344CB8AC3E}">
        <p14:creationId xmlns:p14="http://schemas.microsoft.com/office/powerpoint/2010/main" val="912981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0524443-F3BC-50F1-343E-C70009AD91D2}"/>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C0977C73-5C9E-1C05-AADC-275BCC903266}"/>
              </a:ext>
            </a:extLst>
          </p:cNvPr>
          <p:cNvSpPr>
            <a:spLocks noGrp="1"/>
          </p:cNvSpPr>
          <p:nvPr>
            <p:ph type="title"/>
          </p:nvPr>
        </p:nvSpPr>
        <p:spPr>
          <a:xfrm>
            <a:off x="616226" y="199191"/>
            <a:ext cx="10881846" cy="2470797"/>
          </a:xfrm>
        </p:spPr>
        <p:txBody>
          <a:bodyPr>
            <a:normAutofit/>
          </a:bodyPr>
          <a:lstStyle/>
          <a:p>
            <a:r>
              <a:rPr lang="en-GB">
                <a:latin typeface="Bahnschrift" panose="020B0502040204020203" pitchFamily="34" charset="0"/>
              </a:rPr>
              <a:t>        Lesson Plan</a:t>
            </a:r>
            <a:br>
              <a:rPr lang="en-GB">
                <a:latin typeface="Bahnschrift" panose="020B0502040204020203" pitchFamily="34" charset="0"/>
              </a:rPr>
            </a:br>
            <a:r>
              <a:rPr lang="en-GB" sz="2800">
                <a:latin typeface="Bahnschrift" panose="020B0502040204020203" pitchFamily="34" charset="0"/>
              </a:rPr>
              <a:t>                 Activity time: 90 minutes +</a:t>
            </a:r>
            <a:br>
              <a:rPr lang="en-GB" sz="2800">
                <a:latin typeface="Bahnschrift" panose="020B0502040204020203" pitchFamily="34" charset="0"/>
              </a:rPr>
            </a:br>
            <a:br>
              <a:rPr lang="en-GB" sz="1600">
                <a:latin typeface="Bahnschrift" panose="020B0502040204020203" pitchFamily="34" charset="0"/>
              </a:rPr>
            </a:br>
            <a:r>
              <a:rPr lang="en-GB" sz="2025">
                <a:latin typeface="Bahnschrift" panose="020B0502040204020203" pitchFamily="34" charset="0"/>
              </a:rPr>
              <a:t>This activity is designed to get students thinking about how </a:t>
            </a:r>
            <a:r>
              <a:rPr lang="en-GB" sz="2000">
                <a:latin typeface="Bahnschrift" panose="020B0502040204020203" pitchFamily="34" charset="0"/>
              </a:rPr>
              <a:t>human settlements and tourism impact the environment and how we can solve these problems.</a:t>
            </a:r>
            <a:r>
              <a:rPr lang="en-GB" sz="2025">
                <a:latin typeface="Bahnschrift" panose="020B0502040204020203" pitchFamily="34" charset="0"/>
              </a:rPr>
              <a:t> </a:t>
            </a:r>
            <a:endParaRPr lang="en-GB">
              <a:latin typeface="Bahnschrift" panose="020B0502040204020203" pitchFamily="34" charset="0"/>
            </a:endParaRPr>
          </a:p>
        </p:txBody>
      </p:sp>
      <p:sp>
        <p:nvSpPr>
          <p:cNvPr id="8" name="TextBox 7">
            <a:extLst>
              <a:ext uri="{FF2B5EF4-FFF2-40B4-BE49-F238E27FC236}">
                <a16:creationId xmlns:a16="http://schemas.microsoft.com/office/drawing/2014/main" id="{37404EEA-5EDF-DD20-3F4C-4FCF41065B91}"/>
              </a:ext>
            </a:extLst>
          </p:cNvPr>
          <p:cNvSpPr txBox="1"/>
          <p:nvPr/>
        </p:nvSpPr>
        <p:spPr>
          <a:xfrm>
            <a:off x="616225" y="8109682"/>
            <a:ext cx="10881847" cy="7786747"/>
          </a:xfrm>
          <a:prstGeom prst="rect">
            <a:avLst/>
          </a:prstGeom>
          <a:noFill/>
        </p:spPr>
        <p:txBody>
          <a:bodyPr wrap="square" lIns="91440" tIns="45720" rIns="91440" bIns="45720" rtlCol="0" anchor="t">
            <a:spAutoFit/>
          </a:bodyPr>
          <a:lstStyle/>
          <a:p>
            <a:r>
              <a:rPr lang="en-GB" sz="2000" dirty="0">
                <a:latin typeface="Bahnschrift"/>
              </a:rPr>
              <a:t>Instructions:</a:t>
            </a:r>
          </a:p>
          <a:p>
            <a:pPr marL="257175" indent="-257175">
              <a:buFont typeface="+mj-lt"/>
              <a:buAutoNum type="arabicPeriod"/>
            </a:pPr>
            <a:r>
              <a:rPr lang="en-GB" sz="2000" dirty="0">
                <a:latin typeface="Bahnschrift"/>
              </a:rPr>
              <a:t>Use </a:t>
            </a:r>
            <a:r>
              <a:rPr lang="en-GB" sz="2000" dirty="0">
                <a:latin typeface="Bahnschrift"/>
                <a:hlinkClick r:id="rId2">
                  <a:extLst>
                    <a:ext uri="{A12FA001-AC4F-418D-AE19-62706E023703}">
                      <ahyp:hlinkClr xmlns:ahyp="http://schemas.microsoft.com/office/drawing/2018/hyperlinkcolor" val="tx"/>
                    </a:ext>
                  </a:extLst>
                </a:hlinkClick>
              </a:rPr>
              <a:t>Throw-away plastic – Explorify</a:t>
            </a:r>
            <a:r>
              <a:rPr lang="en-GB" sz="2000" dirty="0">
                <a:latin typeface="Bahnschrift"/>
              </a:rPr>
              <a:t> (start with art) as a starter activity (</a:t>
            </a:r>
            <a:r>
              <a:rPr lang="en-GB" sz="2000" b="1" dirty="0">
                <a:latin typeface="Bahnschrift"/>
              </a:rPr>
              <a:t>15 minutes</a:t>
            </a:r>
            <a:r>
              <a:rPr lang="en-GB" sz="2000" dirty="0">
                <a:latin typeface="Bahnschrift"/>
              </a:rPr>
              <a:t>).</a:t>
            </a:r>
          </a:p>
          <a:p>
            <a:pPr marL="257175" indent="-257175">
              <a:buFont typeface="+mj-lt"/>
              <a:buAutoNum type="arabicPeriod"/>
            </a:pPr>
            <a:r>
              <a:rPr lang="en-GB" sz="2000">
                <a:latin typeface="Bahnschrift"/>
              </a:rPr>
              <a:t>Watch ‘</a:t>
            </a:r>
            <a:r>
              <a:rPr lang="en-GB" sz="2000" dirty="0">
                <a:latin typeface="Bahnschrift"/>
                <a:hlinkClick r:id="rId3"/>
              </a:rPr>
              <a:t>I found the sea from the dump</a:t>
            </a:r>
            <a:r>
              <a:rPr lang="en-GB" sz="2000">
                <a:latin typeface="Bahnschrift"/>
              </a:rPr>
              <a:t>’ (</a:t>
            </a:r>
            <a:r>
              <a:rPr lang="en-GB" sz="2000" b="1">
                <a:latin typeface="Bahnschrift"/>
              </a:rPr>
              <a:t>8 minutes</a:t>
            </a:r>
            <a:r>
              <a:rPr lang="en-GB" sz="2000">
                <a:latin typeface="Bahnschrift"/>
              </a:rPr>
              <a:t>).</a:t>
            </a:r>
          </a:p>
          <a:p>
            <a:pPr marL="257175" indent="-257175">
              <a:buFont typeface="+mj-lt"/>
              <a:buAutoNum type="arabicPeriod"/>
            </a:pPr>
            <a:r>
              <a:rPr lang="en-GB" sz="2000" dirty="0">
                <a:latin typeface="Bahnschrift"/>
              </a:rPr>
              <a:t>Discuss with students what the documentary was about (linking human settlements and tourism with pollution. Food chains and toxin accumulation (microplastics in the food that we eat). Watch the film again to aid discussions (</a:t>
            </a:r>
            <a:r>
              <a:rPr lang="en-GB" sz="2000" b="1" dirty="0">
                <a:latin typeface="Bahnschrift"/>
              </a:rPr>
              <a:t>15 minutes</a:t>
            </a:r>
            <a:r>
              <a:rPr lang="en-GB" sz="2000" dirty="0">
                <a:latin typeface="Bahnschrift"/>
              </a:rPr>
              <a:t>). </a:t>
            </a:r>
            <a:r>
              <a:rPr lang="en-GB" sz="2000" i="1" dirty="0">
                <a:solidFill>
                  <a:srgbClr val="FF0000"/>
                </a:solidFill>
                <a:latin typeface="Bahnschrift"/>
              </a:rPr>
              <a:t>This film was shot in Turkey (</a:t>
            </a:r>
            <a:r>
              <a:rPr lang="en-GB" sz="2000" i="1" dirty="0" err="1">
                <a:solidFill>
                  <a:srgbClr val="FF0000"/>
                </a:solidFill>
                <a:latin typeface="Bahnschrift"/>
              </a:rPr>
              <a:t>Eftalia</a:t>
            </a:r>
            <a:r>
              <a:rPr lang="en-GB" sz="2000" i="1" dirty="0">
                <a:solidFill>
                  <a:srgbClr val="FF0000"/>
                </a:solidFill>
                <a:latin typeface="Bahnschrift"/>
              </a:rPr>
              <a:t> Hotel, </a:t>
            </a:r>
            <a:r>
              <a:rPr lang="en-GB" sz="2000" i="1" dirty="0" err="1">
                <a:solidFill>
                  <a:srgbClr val="FF0000"/>
                </a:solidFill>
                <a:latin typeface="Bahnschrift"/>
              </a:rPr>
              <a:t>Köprüçay</a:t>
            </a:r>
            <a:r>
              <a:rPr lang="en-GB" sz="2000" i="1" dirty="0">
                <a:solidFill>
                  <a:srgbClr val="FF0000"/>
                </a:solidFill>
                <a:latin typeface="Bahnschrift"/>
              </a:rPr>
              <a:t> River, </a:t>
            </a:r>
            <a:r>
              <a:rPr lang="en-GB" sz="2000" i="1" dirty="0" err="1">
                <a:solidFill>
                  <a:srgbClr val="FF0000"/>
                </a:solidFill>
                <a:latin typeface="Bahnschrift"/>
              </a:rPr>
              <a:t>Manavgat</a:t>
            </a:r>
            <a:r>
              <a:rPr lang="en-GB" sz="2000" i="1" dirty="0">
                <a:solidFill>
                  <a:srgbClr val="FF0000"/>
                </a:solidFill>
                <a:latin typeface="Bahnschrift"/>
              </a:rPr>
              <a:t> River and Aksu River were mentioned).</a:t>
            </a:r>
          </a:p>
          <a:p>
            <a:pPr marL="257175" indent="-257175">
              <a:buFont typeface="+mj-lt"/>
              <a:buAutoNum type="arabicPeriod"/>
            </a:pPr>
            <a:r>
              <a:rPr lang="en-GB" sz="2000" dirty="0">
                <a:latin typeface="Bahnschrift"/>
              </a:rPr>
              <a:t>Have they observed anything like this in their local area? Or experienced this on holiday?</a:t>
            </a:r>
          </a:p>
          <a:p>
            <a:pPr marL="257175" indent="-257175">
              <a:buFont typeface="+mj-lt"/>
              <a:buAutoNum type="arabicPeriod"/>
            </a:pPr>
            <a:r>
              <a:rPr lang="en-GB" sz="2000" dirty="0">
                <a:latin typeface="Bahnschrift"/>
              </a:rPr>
              <a:t>In groups students design an innovative solution to the problem observed in the film (activity sheet included – enlarge to A3 to give more space). How can they stop pollution from entering the rivers/oceans in the first place? How can they clean up the river’s/oceans in a more efficient way? Once they have collected the plastics etc what will they do with it? How will they protect habitats/wildlife from their solution (getting caught in nets etc). Students could create a prototype of their design if time allows (</a:t>
            </a:r>
            <a:r>
              <a:rPr lang="en-GB" sz="2000" b="1" dirty="0">
                <a:latin typeface="Bahnschrift"/>
              </a:rPr>
              <a:t>50 minutes +).</a:t>
            </a:r>
          </a:p>
          <a:p>
            <a:pPr marL="257175" indent="-257175">
              <a:buFont typeface="+mj-lt"/>
              <a:buAutoNum type="arabicPeriod"/>
            </a:pPr>
            <a:r>
              <a:rPr lang="en-GB" sz="2000" dirty="0">
                <a:latin typeface="Bahnschrift"/>
              </a:rPr>
              <a:t>Alternatively, students could create a piece of artwork using discarded plastic, with a powerful message about the plastic pollution problem. </a:t>
            </a:r>
          </a:p>
          <a:p>
            <a:pPr marL="257175" indent="-257175">
              <a:buFont typeface="+mj-lt"/>
              <a:buAutoNum type="arabicPeriod"/>
            </a:pPr>
            <a:r>
              <a:rPr lang="en-GB" sz="2000" dirty="0">
                <a:latin typeface="Bahnschrift"/>
              </a:rPr>
              <a:t>Finish the session considering what if </a:t>
            </a:r>
            <a:r>
              <a:rPr lang="en-GB" sz="2000" dirty="0">
                <a:latin typeface="Bahnschrift"/>
                <a:hlinkClick r:id="rId4">
                  <a:extLst>
                    <a:ext uri="{A12FA001-AC4F-418D-AE19-62706E023703}">
                      <ahyp:hlinkClr xmlns:ahyp="http://schemas.microsoft.com/office/drawing/2018/hyperlinkcolor" val="tx"/>
                    </a:ext>
                  </a:extLst>
                </a:hlinkClick>
              </a:rPr>
              <a:t>There was no plastic? – Explorify</a:t>
            </a:r>
            <a:endParaRPr lang="en-GB" sz="2000" dirty="0">
              <a:latin typeface="Bahnschrift"/>
            </a:endParaRPr>
          </a:p>
          <a:p>
            <a:endParaRPr lang="en-GB" sz="2000" b="1" u="sng">
              <a:latin typeface="Bahnschrift"/>
            </a:endParaRPr>
          </a:p>
          <a:p>
            <a:r>
              <a:rPr lang="en-GB" sz="2000" b="1" u="sng" dirty="0">
                <a:latin typeface="Bahnschrift"/>
              </a:rPr>
              <a:t>Extra-curricular activities:</a:t>
            </a:r>
            <a:endParaRPr lang="en-GB" sz="2000" dirty="0">
              <a:latin typeface="Bahnschrift"/>
            </a:endParaRPr>
          </a:p>
          <a:p>
            <a:pPr marL="342900" indent="-342900">
              <a:buFont typeface="Arial" panose="020B0604020202020204" pitchFamily="34" charset="0"/>
              <a:buChar char="•"/>
            </a:pPr>
            <a:r>
              <a:rPr lang="en-GB" sz="2000" dirty="0">
                <a:latin typeface="Bahnschrift"/>
              </a:rPr>
              <a:t>Encourage students to share their passion for all things climate related by creating an entry for the Earth Stories Film Festival! More information, including terms and conditions, can be found here: </a:t>
            </a:r>
            <a:r>
              <a:rPr lang="en-GB" sz="2000" dirty="0">
                <a:ea typeface="+mn-lt"/>
                <a:cs typeface="+mn-lt"/>
                <a:hlinkClick r:id="rId5"/>
              </a:rPr>
              <a:t>Earth Stories - Keele University</a:t>
            </a:r>
          </a:p>
          <a:p>
            <a:pPr marL="342900" indent="-342900">
              <a:buFont typeface="Arial" panose="020B0604020202020204" pitchFamily="34" charset="0"/>
              <a:buChar char="•"/>
            </a:pPr>
            <a:r>
              <a:rPr lang="en-GB" sz="2000" dirty="0">
                <a:latin typeface="Bahnschrift"/>
              </a:rPr>
              <a:t>There are also opportunities to enter students engineering designs into National competitions, such as </a:t>
            </a:r>
            <a:r>
              <a:rPr lang="en-GB" sz="2000" dirty="0">
                <a:latin typeface="Bahnschrift"/>
                <a:hlinkClick r:id="rId6"/>
              </a:rPr>
              <a:t>The Big Bang Fair Competition</a:t>
            </a:r>
            <a:r>
              <a:rPr lang="en-GB" sz="2000" dirty="0">
                <a:latin typeface="Bahnschrift"/>
              </a:rPr>
              <a:t> which aims to inspire inquisitive minds to think big, challenge facts, ask questions and invent solutions.</a:t>
            </a:r>
          </a:p>
        </p:txBody>
      </p:sp>
      <p:pic>
        <p:nvPicPr>
          <p:cNvPr id="11" name="Picture 10">
            <a:extLst>
              <a:ext uri="{FF2B5EF4-FFF2-40B4-BE49-F238E27FC236}">
                <a16:creationId xmlns:a16="http://schemas.microsoft.com/office/drawing/2014/main" id="{1468DD65-200E-FA27-AA4F-5C42B0741611}"/>
              </a:ext>
            </a:extLst>
          </p:cNvPr>
          <p:cNvPicPr>
            <a:picLocks noChangeAspect="1"/>
          </p:cNvPicPr>
          <p:nvPr/>
        </p:nvPicPr>
        <p:blipFill>
          <a:blip r:embed="rId7"/>
          <a:stretch>
            <a:fillRect/>
          </a:stretch>
        </p:blipFill>
        <p:spPr>
          <a:xfrm>
            <a:off x="8725667" y="557069"/>
            <a:ext cx="994205" cy="900000"/>
          </a:xfrm>
          <a:prstGeom prst="rect">
            <a:avLst/>
          </a:prstGeom>
        </p:spPr>
      </p:pic>
      <p:graphicFrame>
        <p:nvGraphicFramePr>
          <p:cNvPr id="2" name="Table 1">
            <a:extLst>
              <a:ext uri="{FF2B5EF4-FFF2-40B4-BE49-F238E27FC236}">
                <a16:creationId xmlns:a16="http://schemas.microsoft.com/office/drawing/2014/main" id="{558AA47A-3904-DBB5-9356-22CEB5589985}"/>
              </a:ext>
            </a:extLst>
          </p:cNvPr>
          <p:cNvGraphicFramePr>
            <a:graphicFrameLocks noGrp="1"/>
          </p:cNvGraphicFramePr>
          <p:nvPr>
            <p:extLst>
              <p:ext uri="{D42A27DB-BD31-4B8C-83A1-F6EECF244321}">
                <p14:modId xmlns:p14="http://schemas.microsoft.com/office/powerpoint/2010/main" val="2635726117"/>
              </p:ext>
            </p:extLst>
          </p:nvPr>
        </p:nvGraphicFramePr>
        <p:xfrm>
          <a:off x="616226" y="2506361"/>
          <a:ext cx="10881846" cy="5608320"/>
        </p:xfrm>
        <a:graphic>
          <a:graphicData uri="http://schemas.openxmlformats.org/drawingml/2006/table">
            <a:tbl>
              <a:tblPr firstRow="1" bandRow="1">
                <a:tableStyleId>{5940675A-B579-460E-94D1-54222C63F5DA}</a:tableStyleId>
              </a:tblPr>
              <a:tblGrid>
                <a:gridCol w="1080000">
                  <a:extLst>
                    <a:ext uri="{9D8B030D-6E8A-4147-A177-3AD203B41FA5}">
                      <a16:colId xmlns:a16="http://schemas.microsoft.com/office/drawing/2014/main" val="71596733"/>
                    </a:ext>
                  </a:extLst>
                </a:gridCol>
                <a:gridCol w="4900923">
                  <a:extLst>
                    <a:ext uri="{9D8B030D-6E8A-4147-A177-3AD203B41FA5}">
                      <a16:colId xmlns:a16="http://schemas.microsoft.com/office/drawing/2014/main" val="4163230535"/>
                    </a:ext>
                  </a:extLst>
                </a:gridCol>
                <a:gridCol w="4900923">
                  <a:extLst>
                    <a:ext uri="{9D8B030D-6E8A-4147-A177-3AD203B41FA5}">
                      <a16:colId xmlns:a16="http://schemas.microsoft.com/office/drawing/2014/main" val="1795804194"/>
                    </a:ext>
                  </a:extLst>
                </a:gridCol>
              </a:tblGrid>
              <a:tr h="399818">
                <a:tc>
                  <a:txBody>
                    <a:bodyPr/>
                    <a:lstStyle/>
                    <a:p>
                      <a:r>
                        <a:rPr lang="en-GB" sz="1400">
                          <a:latin typeface="Bahnschrift"/>
                        </a:rPr>
                        <a:t>English National Curriculum Links</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1">
                          <a:latin typeface="Bahnschrift"/>
                        </a:rPr>
                        <a:t>KS3: </a:t>
                      </a:r>
                      <a:r>
                        <a:rPr lang="en-GB" sz="1400" b="0">
                          <a:latin typeface="Bahnschrift"/>
                        </a:rPr>
                        <a:t>Explicit links to art (use a range of techniques and media to record their observations, analyse the work of others etc), science (separating mixtures, earth's resources, recycling, food chain/web’s etc), Design Technology (identify and solve their own design problems, develop and communicate design ideas using annotated sketches etc), Geography (understand how human and physical processes interact to influence, and change </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0">
                          <a:latin typeface="Bahnschrift"/>
                        </a:rPr>
                        <a:t>landscapes, environments and the climate) can be made to this activity. Specific links will depend on the year group you aim this activity at.</a:t>
                      </a:r>
                    </a:p>
                    <a:p>
                      <a:endParaRPr lang="en-GB" sz="1400">
                        <a:latin typeface="Bahnschrift" panose="020B0502040204020203" pitchFamily="34" charset="0"/>
                      </a:endParaRPr>
                    </a:p>
                    <a:p>
                      <a:r>
                        <a:rPr lang="en-GB" sz="1400" b="1">
                          <a:latin typeface="Bahnschrift"/>
                        </a:rPr>
                        <a:t>Whilst the current curriculum doesn’t explicitly mention climate related themes, teachers can integrate related content through cross-curricular approaches.</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400">
                          <a:latin typeface="Bahnschrift"/>
                        </a:rPr>
                        <a:t>KS4: </a:t>
                      </a:r>
                      <a:r>
                        <a:rPr lang="en-GB" sz="1400" b="0">
                          <a:latin typeface="Bahnschrift"/>
                        </a:rPr>
                        <a:t>Explicit links to art (the ways in which meanings, ideas and intentions can be communicated through </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0">
                          <a:latin typeface="Bahnschrift"/>
                        </a:rPr>
                        <a:t>visual and tactile language etc), science (separating mixtures, earth's resources, recycling, bioaccumulation of toxins/microplastics within a food chain/web etc), Design Technology (the impact of new and emerging technologies on industry, enterprise, sustainability, people, culture, society and the environment, production techniques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0">
                          <a:latin typeface="Bahnschrift"/>
                        </a:rPr>
                        <a:t>and systems etc), Geography (global systems &amp; biodiversity, resources &amp; their management etc) can be made to this activity. Specific links will depend on the year group you aim this activity at.</a:t>
                      </a:r>
                      <a:endParaRPr lang="en-GB" sz="1400">
                        <a:latin typeface="Bahnschrif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b="1">
                        <a:latin typeface="Bahnschrif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1">
                          <a:latin typeface="Bahnschrift"/>
                        </a:rPr>
                        <a:t>Whilst the current curriculum doesn’t explicitly mention climate related themes, teachers can integrate related content through cross-curricular approaches.</a:t>
                      </a:r>
                    </a:p>
                  </a:txBody>
                  <a:tcPr/>
                </a:tc>
                <a:extLst>
                  <a:ext uri="{0D108BD9-81ED-4DB2-BD59-A6C34878D82A}">
                    <a16:rowId xmlns:a16="http://schemas.microsoft.com/office/drawing/2014/main" val="383412141"/>
                  </a:ext>
                </a:extLst>
              </a:tr>
              <a:tr h="399818">
                <a:tc>
                  <a:txBody>
                    <a:bodyPr/>
                    <a:lstStyle/>
                    <a:p>
                      <a:r>
                        <a:rPr lang="en-GB" sz="1400">
                          <a:latin typeface="Bahnschrift"/>
                        </a:rPr>
                        <a:t>Key Vocabulary</a:t>
                      </a:r>
                    </a:p>
                  </a:txBody>
                  <a:tcPr/>
                </a:tc>
                <a:tc>
                  <a:txBody>
                    <a:bodyPr/>
                    <a:lstStyle/>
                    <a:p>
                      <a:r>
                        <a:rPr lang="en-GB" sz="1400">
                          <a:latin typeface="Bahnschrift"/>
                        </a:rPr>
                        <a:t>KS3: human settlements, tourism, microplastic/plastic, pollution, food chain, food web.</a:t>
                      </a:r>
                    </a:p>
                  </a:txBody>
                  <a:tcPr>
                    <a:lnB w="12700" cap="flat" cmpd="sng" algn="ctr">
                      <a:solidFill>
                        <a:schemeClr val="tx1"/>
                      </a:solidFill>
                      <a:prstDash val="solid"/>
                      <a:round/>
                      <a:headEnd type="none" w="med" len="med"/>
                      <a:tailEnd type="none" w="med" len="med"/>
                    </a:lnB>
                  </a:tcPr>
                </a:tc>
                <a:tc>
                  <a:txBody>
                    <a:bodyPr/>
                    <a:lstStyle/>
                    <a:p>
                      <a:r>
                        <a:rPr lang="en-GB" sz="1400">
                          <a:latin typeface="Bahnschrift"/>
                        </a:rPr>
                        <a:t>KS4: human settlements, tourism, microplastic/plastic, pollution, food chain, food web, bioaccumulation of toxins. </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4476970"/>
                  </a:ext>
                </a:extLst>
              </a:tr>
              <a:tr h="261281">
                <a:tc>
                  <a:txBody>
                    <a:bodyPr/>
                    <a:lstStyle/>
                    <a:p>
                      <a:r>
                        <a:rPr lang="en-GB" sz="1400">
                          <a:latin typeface="Bahnschrift"/>
                        </a:rPr>
                        <a:t>Resources needed</a:t>
                      </a:r>
                    </a:p>
                  </a:txBody>
                  <a:tcPr>
                    <a:lnR w="12700" cap="flat" cmpd="sng" algn="ctr">
                      <a:solidFill>
                        <a:schemeClr val="tx1"/>
                      </a:solidFill>
                      <a:prstDash val="solid"/>
                      <a:round/>
                      <a:headEnd type="none" w="med" len="med"/>
                      <a:tailEnd type="none" w="med" len="med"/>
                    </a:lnR>
                  </a:tcPr>
                </a:tc>
                <a:tc>
                  <a:txBody>
                    <a:bodyPr/>
                    <a:lstStyle/>
                    <a:p>
                      <a:pPr marL="213995" indent="-213995">
                        <a:buFont typeface="Arial" panose="020B0604020202020204" pitchFamily="34" charset="0"/>
                        <a:buChar char="•"/>
                      </a:pPr>
                      <a:r>
                        <a:rPr lang="en-GB" sz="1400">
                          <a:latin typeface="Bahnschrift"/>
                        </a:rPr>
                        <a:t>Access to internet/books,</a:t>
                      </a:r>
                    </a:p>
                    <a:p>
                      <a:pPr marL="213995" indent="-213995">
                        <a:buFont typeface="Arial" panose="020B0604020202020204" pitchFamily="34" charset="0"/>
                        <a:buChar char="•"/>
                      </a:pPr>
                      <a:r>
                        <a:rPr lang="en-GB" sz="1400">
                          <a:latin typeface="Bahnschrift"/>
                        </a:rPr>
                        <a:t>I found the sea activity sheet,</a:t>
                      </a:r>
                    </a:p>
                    <a:p>
                      <a:pPr marL="213995" indent="-213995">
                        <a:buFont typeface="Arial" panose="020B0604020202020204" pitchFamily="34" charset="0"/>
                        <a:buChar char="•"/>
                      </a:pPr>
                      <a:r>
                        <a:rPr lang="en-GB" sz="1400">
                          <a:latin typeface="Bahnschrift"/>
                        </a:rPr>
                        <a:t>Materials for prototyping (if you have time to allow students to do this),</a:t>
                      </a:r>
                    </a:p>
                    <a:p>
                      <a:pPr marL="213995" indent="-213995">
                        <a:buFont typeface="Arial" panose="020B0604020202020204" pitchFamily="34" charset="0"/>
                        <a:buChar char="•"/>
                      </a:pPr>
                      <a:r>
                        <a:rPr lang="en-GB" sz="1400">
                          <a:latin typeface="Bahnschrift"/>
                        </a:rPr>
                        <a:t>If choosing the art activity – discarded plastic in a variety of shapes, colours and sizes. Paper, pens etc.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400" b="1" u="sng">
                          <a:latin typeface="Bahnschrift"/>
                        </a:rPr>
                        <a:t>Careers Links:</a:t>
                      </a:r>
                    </a:p>
                    <a:p>
                      <a:pPr marL="0" indent="0">
                        <a:buFont typeface="Arial" panose="020B0604020202020204" pitchFamily="34" charset="0"/>
                        <a:buNone/>
                      </a:pPr>
                      <a:r>
                        <a:rPr lang="en-GB" sz="1400" b="0" u="none">
                          <a:latin typeface="Bahnschrift"/>
                        </a:rPr>
                        <a:t>A range of STEM related careers can be found here: </a:t>
                      </a:r>
                      <a:r>
                        <a:rPr lang="en-GB" sz="1400">
                          <a:latin typeface="Bahnschrift"/>
                          <a:hlinkClick r:id="rId8"/>
                        </a:rPr>
                        <a:t>Careers – NUSTEM</a:t>
                      </a:r>
                      <a:endParaRPr lang="en-GB" sz="1400">
                        <a:latin typeface="Bahnschrift"/>
                      </a:endParaRPr>
                    </a:p>
                    <a:p>
                      <a:pPr marL="0" indent="0">
                        <a:buFont typeface="Arial" panose="020B0604020202020204" pitchFamily="34" charset="0"/>
                        <a:buNone/>
                      </a:pPr>
                      <a:r>
                        <a:rPr lang="en-GB" sz="1400" b="0" u="none">
                          <a:latin typeface="Bahnschrift"/>
                        </a:rPr>
                        <a:t>Environmental scientists and marine biologists,</a:t>
                      </a:r>
                    </a:p>
                    <a:p>
                      <a:pPr marL="0" indent="0">
                        <a:buFont typeface="Arial" panose="020B0604020202020204" pitchFamily="34" charset="0"/>
                        <a:buNone/>
                      </a:pPr>
                      <a:r>
                        <a:rPr lang="en-GB" sz="1400" b="0" u="none">
                          <a:latin typeface="Bahnschrift"/>
                        </a:rPr>
                        <a:t>Oceanographer,</a:t>
                      </a:r>
                    </a:p>
                    <a:p>
                      <a:pPr marL="0" indent="0">
                        <a:buFont typeface="Arial" panose="020B0604020202020204" pitchFamily="34" charset="0"/>
                        <a:buNone/>
                      </a:pPr>
                      <a:r>
                        <a:rPr lang="en-GB" sz="1400" b="0" u="none">
                          <a:latin typeface="Bahnschrift"/>
                        </a:rPr>
                        <a:t>Environmental Engineers,</a:t>
                      </a:r>
                    </a:p>
                    <a:p>
                      <a:pPr marL="0" indent="0">
                        <a:buFont typeface="Arial" panose="020B0604020202020204" pitchFamily="34" charset="0"/>
                        <a:buNone/>
                      </a:pPr>
                      <a:r>
                        <a:rPr lang="en-GB" sz="1400" b="0" u="none">
                          <a:latin typeface="Bahnschrift"/>
                        </a:rPr>
                        <a:t>Policy Advocates and Lobbyists.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336229"/>
                  </a:ext>
                </a:extLst>
              </a:tr>
            </a:tbl>
          </a:graphicData>
        </a:graphic>
      </p:graphicFrame>
      <p:pic>
        <p:nvPicPr>
          <p:cNvPr id="10" name="Picture 9">
            <a:extLst>
              <a:ext uri="{FF2B5EF4-FFF2-40B4-BE49-F238E27FC236}">
                <a16:creationId xmlns:a16="http://schemas.microsoft.com/office/drawing/2014/main" id="{CA8E2503-B8C8-FA8F-17F0-8FE1E4EBF97B}"/>
              </a:ext>
            </a:extLst>
          </p:cNvPr>
          <p:cNvPicPr>
            <a:picLocks noChangeAspect="1"/>
          </p:cNvPicPr>
          <p:nvPr/>
        </p:nvPicPr>
        <p:blipFill>
          <a:blip r:embed="rId9"/>
          <a:stretch>
            <a:fillRect/>
          </a:stretch>
        </p:blipFill>
        <p:spPr>
          <a:xfrm>
            <a:off x="10700816" y="534589"/>
            <a:ext cx="994382" cy="900000"/>
          </a:xfrm>
          <a:prstGeom prst="rect">
            <a:avLst/>
          </a:prstGeom>
        </p:spPr>
      </p:pic>
      <p:pic>
        <p:nvPicPr>
          <p:cNvPr id="5" name="Picture 2" descr="Image result for earth stories film festival">
            <a:extLst>
              <a:ext uri="{FF2B5EF4-FFF2-40B4-BE49-F238E27FC236}">
                <a16:creationId xmlns:a16="http://schemas.microsoft.com/office/drawing/2014/main" id="{B8D3E50D-88E0-BC4F-8D62-1A58E1D66B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224" y="67422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5">
            <a:extLst>
              <a:ext uri="{FF2B5EF4-FFF2-40B4-BE49-F238E27FC236}">
                <a16:creationId xmlns:a16="http://schemas.microsoft.com/office/drawing/2014/main" id="{1255F982-B2F3-ABCF-F829-6A9E20C1E201}"/>
              </a:ext>
            </a:extLst>
          </p:cNvPr>
          <p:cNvPicPr>
            <a:picLocks noChangeAspect="1"/>
          </p:cNvPicPr>
          <p:nvPr/>
        </p:nvPicPr>
        <p:blipFill>
          <a:blip r:embed="rId11"/>
          <a:stretch>
            <a:fillRect/>
          </a:stretch>
        </p:blipFill>
        <p:spPr>
          <a:xfrm>
            <a:off x="9708293" y="550742"/>
            <a:ext cx="992523" cy="900000"/>
          </a:xfrm>
          <a:prstGeom prst="rect">
            <a:avLst/>
          </a:prstGeom>
        </p:spPr>
      </p:pic>
    </p:spTree>
    <p:extLst>
      <p:ext uri="{BB962C8B-B14F-4D97-AF65-F5344CB8AC3E}">
        <p14:creationId xmlns:p14="http://schemas.microsoft.com/office/powerpoint/2010/main" val="396142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D7E19-F3DC-323D-3F6E-B24802D12F19}"/>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65E8D33A-4081-9A34-32AB-20874D1EB9D4}"/>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 name="Title 3">
            <a:extLst>
              <a:ext uri="{FF2B5EF4-FFF2-40B4-BE49-F238E27FC236}">
                <a16:creationId xmlns:a16="http://schemas.microsoft.com/office/drawing/2014/main" id="{15D8FD21-B611-B30E-4D7C-6793C3A0632A}"/>
              </a:ext>
            </a:extLst>
          </p:cNvPr>
          <p:cNvSpPr>
            <a:spLocks noGrp="1"/>
          </p:cNvSpPr>
          <p:nvPr>
            <p:ph type="title"/>
          </p:nvPr>
        </p:nvSpPr>
        <p:spPr>
          <a:xfrm>
            <a:off x="2348876" y="338824"/>
            <a:ext cx="9212072" cy="2470797"/>
          </a:xfrm>
        </p:spPr>
        <p:txBody>
          <a:bodyPr>
            <a:normAutofit/>
          </a:bodyPr>
          <a:lstStyle/>
          <a:p>
            <a:r>
              <a:rPr lang="en-GB" dirty="0">
                <a:latin typeface="Bahnschrift" panose="020B0502040204020203" pitchFamily="34" charset="0"/>
              </a:rPr>
              <a:t>Education for Sustainable Development</a:t>
            </a:r>
          </a:p>
        </p:txBody>
      </p:sp>
      <p:pic>
        <p:nvPicPr>
          <p:cNvPr id="5" name="Picture 2" descr="Image result for earth stories film festival">
            <a:extLst>
              <a:ext uri="{FF2B5EF4-FFF2-40B4-BE49-F238E27FC236}">
                <a16:creationId xmlns:a16="http://schemas.microsoft.com/office/drawing/2014/main" id="{34D101F8-86DE-CC9E-A9AB-C0034AC0A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224" y="1124222"/>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 name="TextBox 9">
            <a:extLst>
              <a:ext uri="{FF2B5EF4-FFF2-40B4-BE49-F238E27FC236}">
                <a16:creationId xmlns:a16="http://schemas.microsoft.com/office/drawing/2014/main" id="{88054B85-9912-31F8-A597-2BF66A383CA7}"/>
              </a:ext>
            </a:extLst>
          </p:cNvPr>
          <p:cNvSpPr txBox="1"/>
          <p:nvPr/>
        </p:nvSpPr>
        <p:spPr>
          <a:xfrm>
            <a:off x="610801" y="2417073"/>
            <a:ext cx="10970398" cy="4095993"/>
          </a:xfrm>
          <a:prstGeom prst="rect">
            <a:avLst/>
          </a:prstGeom>
          <a:noFill/>
        </p:spPr>
        <p:txBody>
          <a:bodyPr wrap="square">
            <a:spAutoFit/>
          </a:bodyPr>
          <a:lstStyle/>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Film: I Found the Sea from the Dump</a:t>
            </a:r>
          </a:p>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Key Themes: Marine pollution, tourism, food chains, microplastics</a:t>
            </a:r>
          </a:p>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Main Activities:</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Watch and discuss the documentary</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Reflect on local/global pollution issues</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Design an innovative solution to prevent or clean up pollution</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Optional: Create a prototype or artwork using discarded plastic</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Use </a:t>
            </a:r>
            <a:r>
              <a:rPr lang="en-GB" i="0" dirty="0" err="1">
                <a:solidFill>
                  <a:srgbClr val="424242"/>
                </a:solidFill>
                <a:effectLst/>
                <a:latin typeface="Bahnschrift" panose="020B0502040204020203" pitchFamily="34" charset="0"/>
              </a:rPr>
              <a:t>Explorify</a:t>
            </a:r>
            <a:r>
              <a:rPr lang="en-GB" i="0" dirty="0">
                <a:solidFill>
                  <a:srgbClr val="424242"/>
                </a:solidFill>
                <a:effectLst/>
                <a:latin typeface="Bahnschrift" panose="020B0502040204020203" pitchFamily="34" charset="0"/>
              </a:rPr>
              <a:t> activities to explore plastic alternatives</a:t>
            </a:r>
          </a:p>
          <a:p>
            <a:pPr algn="l">
              <a:spcBef>
                <a:spcPts val="600"/>
              </a:spcBef>
              <a:spcAft>
                <a:spcPts val="300"/>
              </a:spcAft>
              <a:buNone/>
            </a:pPr>
            <a:endParaRPr lang="en-GB" i="0" dirty="0">
              <a:solidFill>
                <a:srgbClr val="424242"/>
              </a:solidFill>
              <a:effectLst/>
              <a:latin typeface="Bahnschrift" panose="020B0502040204020203" pitchFamily="34" charset="0"/>
            </a:endParaRPr>
          </a:p>
          <a:p>
            <a:pPr algn="l">
              <a:spcBef>
                <a:spcPts val="600"/>
              </a:spcBef>
              <a:spcAft>
                <a:spcPts val="300"/>
              </a:spcAft>
              <a:buNone/>
            </a:pPr>
            <a:r>
              <a:rPr lang="en-GB" i="0" dirty="0">
                <a:solidFill>
                  <a:srgbClr val="424242"/>
                </a:solidFill>
                <a:effectLst/>
                <a:latin typeface="Bahnschrift" panose="020B0502040204020203" pitchFamily="34" charset="0"/>
              </a:rPr>
              <a:t>Mapped to the United Nations Sustainable Development Goals:</a:t>
            </a:r>
          </a:p>
        </p:txBody>
      </p:sp>
      <p:graphicFrame>
        <p:nvGraphicFramePr>
          <p:cNvPr id="11" name="Table 10">
            <a:extLst>
              <a:ext uri="{FF2B5EF4-FFF2-40B4-BE49-F238E27FC236}">
                <a16:creationId xmlns:a16="http://schemas.microsoft.com/office/drawing/2014/main" id="{6B57E349-EB8F-16EB-99E3-F495531DBBC5}"/>
              </a:ext>
            </a:extLst>
          </p:cNvPr>
          <p:cNvGraphicFramePr>
            <a:graphicFrameLocks noGrp="1"/>
          </p:cNvGraphicFramePr>
          <p:nvPr>
            <p:extLst>
              <p:ext uri="{D42A27DB-BD31-4B8C-83A1-F6EECF244321}">
                <p14:modId xmlns:p14="http://schemas.microsoft.com/office/powerpoint/2010/main" val="3013998939"/>
              </p:ext>
            </p:extLst>
          </p:nvPr>
        </p:nvGraphicFramePr>
        <p:xfrm>
          <a:off x="774224" y="6673736"/>
          <a:ext cx="10617676" cy="4663440"/>
        </p:xfrm>
        <a:graphic>
          <a:graphicData uri="http://schemas.openxmlformats.org/drawingml/2006/table">
            <a:tbl>
              <a:tblPr firstRow="1" bandRow="1">
                <a:tableStyleId>{5940675A-B579-460E-94D1-54222C63F5DA}</a:tableStyleId>
              </a:tblPr>
              <a:tblGrid>
                <a:gridCol w="2292826">
                  <a:extLst>
                    <a:ext uri="{9D8B030D-6E8A-4147-A177-3AD203B41FA5}">
                      <a16:colId xmlns:a16="http://schemas.microsoft.com/office/drawing/2014/main" val="3591708738"/>
                    </a:ext>
                  </a:extLst>
                </a:gridCol>
                <a:gridCol w="8324850">
                  <a:extLst>
                    <a:ext uri="{9D8B030D-6E8A-4147-A177-3AD203B41FA5}">
                      <a16:colId xmlns:a16="http://schemas.microsoft.com/office/drawing/2014/main" val="761916147"/>
                    </a:ext>
                  </a:extLst>
                </a:gridCol>
              </a:tblGrid>
              <a:tr h="508029">
                <a:tc>
                  <a:txBody>
                    <a:bodyPr/>
                    <a:lstStyle/>
                    <a:p>
                      <a:endParaRPr lang="en-GB" dirty="0"/>
                    </a:p>
                    <a:p>
                      <a:endParaRPr lang="en-GB"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1" dirty="0">
                          <a:latin typeface="Bahnschrift" panose="020B0502040204020203" pitchFamily="34" charset="0"/>
                        </a:rPr>
                        <a:t>Life Below Water </a:t>
                      </a:r>
                      <a:r>
                        <a:rPr lang="en-GB" sz="1800" dirty="0">
                          <a:latin typeface="Bahnschrift" panose="020B0502040204020203" pitchFamily="34" charset="0"/>
                        </a:rPr>
                        <a:t>– Focuses on reducing marine pollution and protecting aquatic ecosystems, which is central to the film’s message and student activities.</a:t>
                      </a:r>
                    </a:p>
                    <a:p>
                      <a:endParaRPr lang="en-GB" sz="1800" dirty="0">
                        <a:latin typeface="Bahnschrif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25234"/>
                  </a:ext>
                </a:extLst>
              </a:tr>
              <a:tr h="508029">
                <a:tc>
                  <a:txBody>
                    <a:bodyPr/>
                    <a:lstStyle/>
                    <a:p>
                      <a:endParaRPr lang="en-GB" dirty="0"/>
                    </a:p>
                    <a:p>
                      <a:endParaRPr lang="en-GB"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1" dirty="0">
                          <a:latin typeface="Bahnschrift" panose="020B0502040204020203" pitchFamily="34" charset="0"/>
                        </a:rPr>
                        <a:t>Responsible Consumption and Production </a:t>
                      </a:r>
                      <a:r>
                        <a:rPr lang="en-GB" sz="1800" dirty="0">
                          <a:latin typeface="Bahnschrift" panose="020B0502040204020203" pitchFamily="34" charset="0"/>
                        </a:rPr>
                        <a:t>– Encourages reducing plastic use and designing sustainable alternatives.</a:t>
                      </a:r>
                    </a:p>
                    <a:p>
                      <a:endParaRPr lang="en-GB" sz="1800" dirty="0">
                        <a:latin typeface="Bahnschrif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3583455"/>
                  </a:ext>
                </a:extLst>
              </a:tr>
              <a:tr h="508029">
                <a:tc>
                  <a:txBody>
                    <a:bodyPr/>
                    <a:lstStyle/>
                    <a:p>
                      <a:endParaRPr lang="en-GB" dirty="0"/>
                    </a:p>
                    <a:p>
                      <a:endParaRPr lang="en-GB"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dirty="0">
                          <a:latin typeface="Bahnschrift" panose="020B0502040204020203" pitchFamily="34" charset="0"/>
                        </a:rPr>
                        <a:t>Climate Action </a:t>
                      </a:r>
                      <a:r>
                        <a:rPr lang="en-GB" sz="1800" dirty="0">
                          <a:latin typeface="Bahnschrift" panose="020B0502040204020203" pitchFamily="34" charset="0"/>
                        </a:rPr>
                        <a:t>– Links pollution and human activity to broader climate impacts, encouraging proactive environmental stewardship.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5774768"/>
                  </a:ext>
                </a:extLst>
              </a:tr>
            </a:tbl>
          </a:graphicData>
        </a:graphic>
      </p:graphicFrame>
      <p:pic>
        <p:nvPicPr>
          <p:cNvPr id="13" name="Picture 12" descr="A green and white sign with a globe and text&#10;&#10;AI-generated content may be incorrect.">
            <a:extLst>
              <a:ext uri="{FF2B5EF4-FFF2-40B4-BE49-F238E27FC236}">
                <a16:creationId xmlns:a16="http://schemas.microsoft.com/office/drawing/2014/main" id="{B6C17259-224E-96BC-279E-98DF3029605E}"/>
              </a:ext>
            </a:extLst>
          </p:cNvPr>
          <p:cNvPicPr>
            <a:picLocks noChangeAspect="1"/>
          </p:cNvPicPr>
          <p:nvPr/>
        </p:nvPicPr>
        <p:blipFill>
          <a:blip r:embed="rId3"/>
          <a:stretch>
            <a:fillRect/>
          </a:stretch>
        </p:blipFill>
        <p:spPr>
          <a:xfrm>
            <a:off x="1673876" y="9827671"/>
            <a:ext cx="1350000" cy="1350000"/>
          </a:xfrm>
          <a:prstGeom prst="rect">
            <a:avLst/>
          </a:prstGeom>
        </p:spPr>
      </p:pic>
      <p:sp>
        <p:nvSpPr>
          <p:cNvPr id="16" name="TextBox 15">
            <a:extLst>
              <a:ext uri="{FF2B5EF4-FFF2-40B4-BE49-F238E27FC236}">
                <a16:creationId xmlns:a16="http://schemas.microsoft.com/office/drawing/2014/main" id="{DAF6F68D-77DA-4942-CF44-6CB052C31D89}"/>
              </a:ext>
            </a:extLst>
          </p:cNvPr>
          <p:cNvSpPr txBox="1"/>
          <p:nvPr/>
        </p:nvSpPr>
        <p:spPr>
          <a:xfrm>
            <a:off x="610800" y="11554253"/>
            <a:ext cx="10781099" cy="646331"/>
          </a:xfrm>
          <a:prstGeom prst="rect">
            <a:avLst/>
          </a:prstGeom>
          <a:noFill/>
        </p:spPr>
        <p:txBody>
          <a:bodyPr wrap="square">
            <a:spAutoFit/>
          </a:bodyPr>
          <a:lstStyle/>
          <a:p>
            <a:r>
              <a:rPr lang="en-GB" i="0" dirty="0">
                <a:solidFill>
                  <a:srgbClr val="424242"/>
                </a:solidFill>
                <a:effectLst/>
                <a:latin typeface="Bahnschrift" panose="020B0502040204020203" pitchFamily="34" charset="0"/>
              </a:rPr>
              <a:t>Mapped to UNESCO’s eight key competencies for sustainability, </a:t>
            </a:r>
            <a:r>
              <a:rPr lang="en-GB" b="0" i="0" dirty="0">
                <a:solidFill>
                  <a:srgbClr val="424242"/>
                </a:solidFill>
                <a:effectLst/>
                <a:latin typeface="Bahnschrift" panose="020B0502040204020203" pitchFamily="34" charset="0"/>
              </a:rPr>
              <a:t>which are designed to equip learners with the knowledge, skills, values, and attitudes needed to contribute to sustainable development.</a:t>
            </a:r>
            <a:endParaRPr lang="en-GB" dirty="0">
              <a:latin typeface="Bahnschrift" panose="020B0502040204020203" pitchFamily="34" charset="0"/>
            </a:endParaRPr>
          </a:p>
        </p:txBody>
      </p:sp>
      <p:graphicFrame>
        <p:nvGraphicFramePr>
          <p:cNvPr id="17" name="Table 16">
            <a:extLst>
              <a:ext uri="{FF2B5EF4-FFF2-40B4-BE49-F238E27FC236}">
                <a16:creationId xmlns:a16="http://schemas.microsoft.com/office/drawing/2014/main" id="{F3DC6046-7379-8E7C-1DFC-448C2DFE0C76}"/>
              </a:ext>
            </a:extLst>
          </p:cNvPr>
          <p:cNvGraphicFramePr>
            <a:graphicFrameLocks noGrp="1"/>
          </p:cNvGraphicFramePr>
          <p:nvPr>
            <p:extLst>
              <p:ext uri="{D42A27DB-BD31-4B8C-83A1-F6EECF244321}">
                <p14:modId xmlns:p14="http://schemas.microsoft.com/office/powerpoint/2010/main" val="1255083876"/>
              </p:ext>
            </p:extLst>
          </p:nvPr>
        </p:nvGraphicFramePr>
        <p:xfrm>
          <a:off x="774224" y="12548723"/>
          <a:ext cx="10617675" cy="2560320"/>
        </p:xfrm>
        <a:graphic>
          <a:graphicData uri="http://schemas.openxmlformats.org/drawingml/2006/table">
            <a:tbl>
              <a:tblPr firstRow="1" bandRow="1">
                <a:tableStyleId>{5940675A-B579-460E-94D1-54222C63F5DA}</a:tableStyleId>
              </a:tblPr>
              <a:tblGrid>
                <a:gridCol w="3169126">
                  <a:extLst>
                    <a:ext uri="{9D8B030D-6E8A-4147-A177-3AD203B41FA5}">
                      <a16:colId xmlns:a16="http://schemas.microsoft.com/office/drawing/2014/main" val="1092385362"/>
                    </a:ext>
                  </a:extLst>
                </a:gridCol>
                <a:gridCol w="7448549">
                  <a:extLst>
                    <a:ext uri="{9D8B030D-6E8A-4147-A177-3AD203B41FA5}">
                      <a16:colId xmlns:a16="http://schemas.microsoft.com/office/drawing/2014/main" val="3339011268"/>
                    </a:ext>
                  </a:extLst>
                </a:gridCol>
              </a:tblGrid>
              <a:tr h="370840">
                <a:tc>
                  <a:txBody>
                    <a:bodyPr/>
                    <a:lstStyle/>
                    <a:p>
                      <a:r>
                        <a:rPr lang="en-GB" sz="1800" b="1" i="0" dirty="0">
                          <a:solidFill>
                            <a:srgbClr val="424242"/>
                          </a:solidFill>
                          <a:effectLst/>
                          <a:latin typeface="Bahnschrift" panose="020B0502040204020203" pitchFamily="34" charset="0"/>
                        </a:rPr>
                        <a:t>Systems Thinking</a:t>
                      </a:r>
                      <a:endParaRPr lang="en-GB" sz="1800" dirty="0">
                        <a:latin typeface="Bahnschrift" panose="020B0502040204020203" pitchFamily="34" charset="0"/>
                      </a:endParaRP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Students explore how pollution, tourism, and ecosystems are interconnected, especially through food chains and bioaccumulation.</a:t>
                      </a:r>
                    </a:p>
                  </a:txBody>
                  <a:tcPr/>
                </a:tc>
                <a:extLst>
                  <a:ext uri="{0D108BD9-81ED-4DB2-BD59-A6C34878D82A}">
                    <a16:rowId xmlns:a16="http://schemas.microsoft.com/office/drawing/2014/main" val="336095710"/>
                  </a:ext>
                </a:extLst>
              </a:tr>
              <a:tr h="370840">
                <a:tc>
                  <a:txBody>
                    <a:bodyPr/>
                    <a:lstStyle/>
                    <a:p>
                      <a:r>
                        <a:rPr lang="en-GB" sz="1800" b="1" i="0" dirty="0">
                          <a:solidFill>
                            <a:srgbClr val="424242"/>
                          </a:solidFill>
                          <a:effectLst/>
                          <a:latin typeface="Bahnschrift" panose="020B0502040204020203" pitchFamily="34" charset="0"/>
                        </a:rPr>
                        <a:t>Critical Thinking</a:t>
                      </a:r>
                      <a:endParaRPr lang="en-GB" sz="1800" dirty="0">
                        <a:latin typeface="Bahnschrift" panose="020B0502040204020203" pitchFamily="34" charset="0"/>
                      </a:endParaRP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Learners evaluate real-world environmental problems and assess the effectiveness of different solutions.</a:t>
                      </a:r>
                    </a:p>
                  </a:txBody>
                  <a:tcPr/>
                </a:tc>
                <a:extLst>
                  <a:ext uri="{0D108BD9-81ED-4DB2-BD59-A6C34878D82A}">
                    <a16:rowId xmlns:a16="http://schemas.microsoft.com/office/drawing/2014/main" val="2601379724"/>
                  </a:ext>
                </a:extLst>
              </a:tr>
              <a:tr h="370840">
                <a:tc>
                  <a:txBody>
                    <a:bodyPr/>
                    <a:lstStyle/>
                    <a:p>
                      <a:r>
                        <a:rPr lang="en-GB" sz="1800" b="1" i="0" dirty="0">
                          <a:solidFill>
                            <a:srgbClr val="424242"/>
                          </a:solidFill>
                          <a:effectLst/>
                          <a:latin typeface="Bahnschrift" panose="020B0502040204020203" pitchFamily="34" charset="0"/>
                        </a:rPr>
                        <a:t>Strategic</a:t>
                      </a:r>
                      <a:endParaRPr lang="en-GB" sz="1800" dirty="0">
                        <a:latin typeface="Bahnschrift" panose="020B0502040204020203" pitchFamily="34" charset="0"/>
                      </a:endParaRP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Students design and propose innovative, practical solutions to reduce or manage pollution.</a:t>
                      </a:r>
                    </a:p>
                  </a:txBody>
                  <a:tcPr/>
                </a:tc>
                <a:extLst>
                  <a:ext uri="{0D108BD9-81ED-4DB2-BD59-A6C34878D82A}">
                    <a16:rowId xmlns:a16="http://schemas.microsoft.com/office/drawing/2014/main" val="632302948"/>
                  </a:ext>
                </a:extLst>
              </a:tr>
              <a:tr h="370840">
                <a:tc>
                  <a:txBody>
                    <a:bodyPr/>
                    <a:lstStyle/>
                    <a:p>
                      <a:r>
                        <a:rPr lang="en-GB" sz="1800" b="1" i="0" dirty="0">
                          <a:solidFill>
                            <a:srgbClr val="424242"/>
                          </a:solidFill>
                          <a:effectLst/>
                          <a:latin typeface="Bahnschrift" panose="020B0502040204020203" pitchFamily="34" charset="0"/>
                        </a:rPr>
                        <a:t>Integrated Problem-Solving</a:t>
                      </a:r>
                      <a:endParaRPr lang="en-GB" sz="1800" dirty="0">
                        <a:latin typeface="Bahnschrift" panose="020B0502040204020203" pitchFamily="34" charset="0"/>
                      </a:endParaRPr>
                    </a:p>
                  </a:txBody>
                  <a:tcPr/>
                </a:tc>
                <a:tc>
                  <a:txBody>
                    <a:bodyPr/>
                    <a:lstStyle/>
                    <a:p>
                      <a:r>
                        <a:rPr lang="en-GB" sz="1800" b="0" i="0" dirty="0">
                          <a:solidFill>
                            <a:srgbClr val="424242"/>
                          </a:solidFill>
                          <a:effectLst/>
                          <a:latin typeface="Bahnschrift" panose="020B0502040204020203" pitchFamily="34" charset="0"/>
                        </a:rPr>
                        <a:t>Combines knowledge from science, geography, and design to address complex sustainability challenges.</a:t>
                      </a:r>
                      <a:endParaRPr lang="en-GB" sz="1800" dirty="0">
                        <a:latin typeface="Bahnschrift" panose="020B0502040204020203" pitchFamily="34" charset="0"/>
                      </a:endParaRPr>
                    </a:p>
                  </a:txBody>
                  <a:tcPr/>
                </a:tc>
                <a:extLst>
                  <a:ext uri="{0D108BD9-81ED-4DB2-BD59-A6C34878D82A}">
                    <a16:rowId xmlns:a16="http://schemas.microsoft.com/office/drawing/2014/main" val="474305089"/>
                  </a:ext>
                </a:extLst>
              </a:tr>
            </a:tbl>
          </a:graphicData>
        </a:graphic>
      </p:graphicFrame>
      <p:pic>
        <p:nvPicPr>
          <p:cNvPr id="2" name="Picture 2" descr="SDG 14: Conserve &amp; Sustainably Use Ocean &amp; Marine Resources">
            <a:extLst>
              <a:ext uri="{FF2B5EF4-FFF2-40B4-BE49-F238E27FC236}">
                <a16:creationId xmlns:a16="http://schemas.microsoft.com/office/drawing/2014/main" id="{22B514BB-FCFD-5459-0D8B-116AB4E4C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876" y="6731618"/>
            <a:ext cx="1350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ustainability Hub">
            <a:extLst>
              <a:ext uri="{FF2B5EF4-FFF2-40B4-BE49-F238E27FC236}">
                <a16:creationId xmlns:a16="http://schemas.microsoft.com/office/drawing/2014/main" id="{03C32A9A-48F9-0833-5145-1E6ACF004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3876" y="8260594"/>
            <a:ext cx="1350000" cy="1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735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EDD2025-1368-B879-BD8C-53ED156D717D}"/>
              </a:ext>
            </a:extLst>
          </p:cNvPr>
          <p:cNvSpPr/>
          <p:nvPr/>
        </p:nvSpPr>
        <p:spPr>
          <a:xfrm>
            <a:off x="406400" y="400761"/>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A594051-3087-CF7C-CAD7-C3F90207CDCE}"/>
              </a:ext>
            </a:extLst>
          </p:cNvPr>
          <p:cNvSpPr txBox="1"/>
          <p:nvPr/>
        </p:nvSpPr>
        <p:spPr>
          <a:xfrm>
            <a:off x="406400" y="466532"/>
            <a:ext cx="6512767" cy="461665"/>
          </a:xfrm>
          <a:prstGeom prst="rect">
            <a:avLst/>
          </a:prstGeom>
          <a:noFill/>
        </p:spPr>
        <p:txBody>
          <a:bodyPr wrap="square" rtlCol="0">
            <a:spAutoFit/>
          </a:bodyPr>
          <a:lstStyle/>
          <a:p>
            <a:r>
              <a:rPr lang="en-GB" sz="2400" b="1">
                <a:latin typeface="Bahnschrift" panose="020B0502040204020203" pitchFamily="34" charset="0"/>
              </a:rPr>
              <a:t>I found the Sea Activity Sheet</a:t>
            </a:r>
          </a:p>
        </p:txBody>
      </p:sp>
      <p:sp>
        <p:nvSpPr>
          <p:cNvPr id="7" name="TextBox 6">
            <a:extLst>
              <a:ext uri="{FF2B5EF4-FFF2-40B4-BE49-F238E27FC236}">
                <a16:creationId xmlns:a16="http://schemas.microsoft.com/office/drawing/2014/main" id="{F37507B9-615C-8B01-C7AD-5F67644CBDC7}"/>
              </a:ext>
            </a:extLst>
          </p:cNvPr>
          <p:cNvSpPr txBox="1"/>
          <p:nvPr/>
        </p:nvSpPr>
        <p:spPr>
          <a:xfrm>
            <a:off x="681883" y="955859"/>
            <a:ext cx="9614678" cy="2862322"/>
          </a:xfrm>
          <a:prstGeom prst="rect">
            <a:avLst/>
          </a:prstGeom>
          <a:noFill/>
        </p:spPr>
        <p:txBody>
          <a:bodyPr wrap="square" lIns="91440" tIns="45720" rIns="91440" bIns="45720" rtlCol="0" anchor="t">
            <a:spAutoFit/>
          </a:bodyPr>
          <a:lstStyle/>
          <a:p>
            <a:r>
              <a:rPr lang="en-GB" b="1" u="sng">
                <a:latin typeface="Bahnschrift"/>
              </a:rPr>
              <a:t>Your challenge:</a:t>
            </a:r>
          </a:p>
          <a:p>
            <a:r>
              <a:rPr lang="en-GB">
                <a:latin typeface="Bahnschrift"/>
              </a:rPr>
              <a:t>Design an innovative solution to solve the problems you observed in the film. You could try to tackle all the issues you encountered or just focus on one:</a:t>
            </a:r>
          </a:p>
          <a:p>
            <a:pPr marL="285750" indent="-285750">
              <a:buFont typeface="Arial" panose="020B0604020202020204" pitchFamily="34" charset="0"/>
              <a:buChar char="•"/>
            </a:pPr>
            <a:r>
              <a:rPr lang="en-GB">
                <a:latin typeface="Bahnschrift"/>
              </a:rPr>
              <a:t>Tourism negatively impacting the environment (tourists not using litter bins),</a:t>
            </a:r>
          </a:p>
          <a:p>
            <a:pPr marL="285750" indent="-285750">
              <a:buFont typeface="Arial" panose="020B0604020202020204" pitchFamily="34" charset="0"/>
              <a:buChar char="•"/>
            </a:pPr>
            <a:r>
              <a:rPr lang="en-GB">
                <a:latin typeface="Bahnschrift"/>
              </a:rPr>
              <a:t>Waste entering streams/rivers/oceans,</a:t>
            </a:r>
          </a:p>
          <a:p>
            <a:pPr marL="285750" indent="-285750">
              <a:buFont typeface="Arial" panose="020B0604020202020204" pitchFamily="34" charset="0"/>
              <a:buChar char="•"/>
            </a:pPr>
            <a:r>
              <a:rPr lang="en-GB">
                <a:latin typeface="Bahnschrift"/>
              </a:rPr>
              <a:t>Removing waste from streams/rivers/oceans,</a:t>
            </a:r>
          </a:p>
          <a:p>
            <a:pPr marL="285750" indent="-285750">
              <a:buFont typeface="Arial" panose="020B0604020202020204" pitchFamily="34" charset="0"/>
              <a:buChar char="•"/>
            </a:pPr>
            <a:r>
              <a:rPr lang="en-GB">
                <a:latin typeface="Bahnschrift"/>
              </a:rPr>
              <a:t>Protecting ecosystems/habitats/wildlife,</a:t>
            </a:r>
          </a:p>
          <a:p>
            <a:pPr marL="285750" indent="-285750">
              <a:buFont typeface="Arial" panose="020B0604020202020204" pitchFamily="34" charset="0"/>
              <a:buChar char="•"/>
            </a:pPr>
            <a:r>
              <a:rPr lang="en-GB">
                <a:latin typeface="Bahnschrift"/>
              </a:rPr>
              <a:t>Microplastics/toxins entering the food chain,</a:t>
            </a:r>
          </a:p>
          <a:p>
            <a:pPr marL="285750" indent="-285750">
              <a:buFont typeface="Arial" panose="020B0604020202020204" pitchFamily="34" charset="0"/>
              <a:buChar char="•"/>
            </a:pPr>
            <a:r>
              <a:rPr lang="en-GB">
                <a:latin typeface="Bahnschrift"/>
              </a:rPr>
              <a:t>What to do with the waste once it has been removed.</a:t>
            </a:r>
          </a:p>
          <a:p>
            <a:pPr marL="285750" indent="-285750">
              <a:buFont typeface="Arial" panose="020B0604020202020204" pitchFamily="34" charset="0"/>
              <a:buChar char="•"/>
            </a:pPr>
            <a:endParaRPr lang="en-GB">
              <a:latin typeface="Bahnschrift" panose="020B0502040204020203" pitchFamily="34" charset="0"/>
            </a:endParaRPr>
          </a:p>
        </p:txBody>
      </p:sp>
      <p:sp>
        <p:nvSpPr>
          <p:cNvPr id="10" name="TextBox 9">
            <a:extLst>
              <a:ext uri="{FF2B5EF4-FFF2-40B4-BE49-F238E27FC236}">
                <a16:creationId xmlns:a16="http://schemas.microsoft.com/office/drawing/2014/main" id="{78BD1335-B10D-6D23-C3FF-F1C6AC057F22}"/>
              </a:ext>
            </a:extLst>
          </p:cNvPr>
          <p:cNvSpPr txBox="1"/>
          <p:nvPr/>
        </p:nvSpPr>
        <p:spPr>
          <a:xfrm>
            <a:off x="568481" y="10214331"/>
            <a:ext cx="5527519" cy="5355312"/>
          </a:xfrm>
          <a:prstGeom prst="rect">
            <a:avLst/>
          </a:prstGeom>
          <a:ln w="508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latin typeface="Bahnschrift" panose="020B0502040204020203" pitchFamily="34" charset="0"/>
              </a:rPr>
              <a:t>Explain how your design will solve the problem you chose (think of the science behind your solution):</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sp>
        <p:nvSpPr>
          <p:cNvPr id="8" name="TextBox 7">
            <a:extLst>
              <a:ext uri="{FF2B5EF4-FFF2-40B4-BE49-F238E27FC236}">
                <a16:creationId xmlns:a16="http://schemas.microsoft.com/office/drawing/2014/main" id="{C3E8DF7E-E7AB-B366-E683-E5C21D47A557}"/>
              </a:ext>
            </a:extLst>
          </p:cNvPr>
          <p:cNvSpPr txBox="1"/>
          <p:nvPr/>
        </p:nvSpPr>
        <p:spPr>
          <a:xfrm>
            <a:off x="568481" y="3598839"/>
            <a:ext cx="11111723" cy="6463308"/>
          </a:xfrm>
          <a:prstGeom prst="rect">
            <a:avLst/>
          </a:prstGeom>
          <a:ln w="50800"/>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GB">
                <a:latin typeface="Bahnschrift"/>
              </a:rPr>
              <a:t>The problem/s I am aiming to solve: </a:t>
            </a:r>
          </a:p>
          <a:p>
            <a:endParaRPr lang="en-GB">
              <a:latin typeface="Bahnschrift" panose="020B0502040204020203" pitchFamily="34" charset="0"/>
            </a:endParaRPr>
          </a:p>
          <a:p>
            <a:r>
              <a:rPr lang="en-GB">
                <a:latin typeface="Bahnschrift"/>
              </a:rPr>
              <a:t>Design Ideas:</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sp>
        <p:nvSpPr>
          <p:cNvPr id="16" name="TextBox 15">
            <a:extLst>
              <a:ext uri="{FF2B5EF4-FFF2-40B4-BE49-F238E27FC236}">
                <a16:creationId xmlns:a16="http://schemas.microsoft.com/office/drawing/2014/main" id="{038B6665-DB17-B501-92E4-7C6890D09F22}"/>
              </a:ext>
            </a:extLst>
          </p:cNvPr>
          <p:cNvSpPr txBox="1"/>
          <p:nvPr/>
        </p:nvSpPr>
        <p:spPr>
          <a:xfrm>
            <a:off x="6311825" y="10195769"/>
            <a:ext cx="5383373" cy="5355312"/>
          </a:xfrm>
          <a:prstGeom prst="rect">
            <a:avLst/>
          </a:prstGeom>
          <a:ln w="508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latin typeface="Bahnschrift" panose="020B0502040204020203" pitchFamily="34" charset="0"/>
              </a:rPr>
              <a:t>Explain how your design will protect ecosystems/habitats/wildlife:</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pic>
        <p:nvPicPr>
          <p:cNvPr id="4" name="Picture 2" descr="Image result for earth stories film festival">
            <a:extLst>
              <a:ext uri="{FF2B5EF4-FFF2-40B4-BE49-F238E27FC236}">
                <a16:creationId xmlns:a16="http://schemas.microsoft.com/office/drawing/2014/main" id="{E0A02B21-4564-B5DB-3B53-618B8C39F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75" y="15235663"/>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9" name="Thought Bubble: Cloud 18">
            <a:extLst>
              <a:ext uri="{FF2B5EF4-FFF2-40B4-BE49-F238E27FC236}">
                <a16:creationId xmlns:a16="http://schemas.microsoft.com/office/drawing/2014/main" id="{FAE4A69F-5289-98DA-2292-1E0A4141E0E0}"/>
              </a:ext>
            </a:extLst>
          </p:cNvPr>
          <p:cNvSpPr/>
          <p:nvPr/>
        </p:nvSpPr>
        <p:spPr>
          <a:xfrm>
            <a:off x="8558623" y="1529604"/>
            <a:ext cx="4123999" cy="2154955"/>
          </a:xfrm>
          <a:prstGeom prst="cloudCallout">
            <a:avLst>
              <a:gd name="adj1" fmla="val 8231"/>
              <a:gd name="adj2" fmla="val -7290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295863"/>
                </a:solidFill>
                <a:latin typeface="Bahnschrift" panose="020B0502040204020203" pitchFamily="34" charset="0"/>
              </a:rPr>
              <a:t>Did you know more than </a:t>
            </a:r>
            <a:r>
              <a:rPr lang="en-GB" b="1">
                <a:solidFill>
                  <a:srgbClr val="295863"/>
                </a:solidFill>
                <a:latin typeface="Bahnschrift" panose="020B0502040204020203" pitchFamily="34" charset="0"/>
              </a:rPr>
              <a:t>171 trillion </a:t>
            </a:r>
            <a:r>
              <a:rPr lang="en-GB">
                <a:solidFill>
                  <a:srgbClr val="295863"/>
                </a:solidFill>
                <a:latin typeface="Bahnschrift" panose="020B0502040204020203" pitchFamily="34" charset="0"/>
              </a:rPr>
              <a:t>pieces of plastic are now estimated to be floating in the world's oceans?</a:t>
            </a:r>
          </a:p>
        </p:txBody>
      </p:sp>
    </p:spTree>
    <p:extLst>
      <p:ext uri="{BB962C8B-B14F-4D97-AF65-F5344CB8AC3E}">
        <p14:creationId xmlns:p14="http://schemas.microsoft.com/office/powerpoint/2010/main" val="1778881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2" descr="Image result for earth stories film festival">
            <a:extLst>
              <a:ext uri="{FF2B5EF4-FFF2-40B4-BE49-F238E27FC236}">
                <a16:creationId xmlns:a16="http://schemas.microsoft.com/office/drawing/2014/main" id="{6697B0E5-AABE-6231-3DB9-22C12D899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682" y="1307638"/>
            <a:ext cx="8700635" cy="58004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69E9B654-9839-DC13-DB7D-B047A65C73BD}"/>
              </a:ext>
            </a:extLst>
          </p:cNvPr>
          <p:cNvSpPr txBox="1"/>
          <p:nvPr/>
        </p:nvSpPr>
        <p:spPr>
          <a:xfrm>
            <a:off x="1745681" y="11350115"/>
            <a:ext cx="8700635" cy="3046988"/>
          </a:xfrm>
          <a:prstGeom prst="rect">
            <a:avLst/>
          </a:prstGeom>
          <a:solidFill>
            <a:schemeClr val="accent2"/>
          </a:solidFill>
          <a:effectLst>
            <a:glow rad="228600">
              <a:schemeClr val="accent2">
                <a:satMod val="175000"/>
                <a:alpha val="40000"/>
              </a:schemeClr>
            </a:glow>
          </a:effectLst>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a:ln>
                  <a:noFill/>
                </a:ln>
                <a:solidFill>
                  <a:srgbClr val="FEFFFE"/>
                </a:solidFill>
                <a:effectLst/>
                <a:uLnTx/>
                <a:uFillTx/>
                <a:latin typeface="Bahnschrift" panose="020B0502040204020203" pitchFamily="34" charset="0"/>
              </a:rPr>
              <a:t>Film 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a:ln>
                  <a:noFill/>
                </a:ln>
                <a:solidFill>
                  <a:srgbClr val="FEFFFE"/>
                </a:solidFill>
                <a:effectLst/>
                <a:uLnTx/>
                <a:uFillTx/>
                <a:latin typeface="Bahnschrift" panose="020B0502040204020203" pitchFamily="34" charset="0"/>
              </a:rPr>
              <a:t>Interbeing</a:t>
            </a:r>
          </a:p>
        </p:txBody>
      </p:sp>
    </p:spTree>
    <p:extLst>
      <p:ext uri="{BB962C8B-B14F-4D97-AF65-F5344CB8AC3E}">
        <p14:creationId xmlns:p14="http://schemas.microsoft.com/office/powerpoint/2010/main" val="3074966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0524443-F3BC-50F1-343E-C70009AD91D2}"/>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7404EEA-5EDF-DD20-3F4C-4FCF41065B91}"/>
              </a:ext>
            </a:extLst>
          </p:cNvPr>
          <p:cNvSpPr txBox="1"/>
          <p:nvPr/>
        </p:nvSpPr>
        <p:spPr>
          <a:xfrm>
            <a:off x="584213" y="7691486"/>
            <a:ext cx="11091672" cy="7571303"/>
          </a:xfrm>
          <a:prstGeom prst="rect">
            <a:avLst/>
          </a:prstGeom>
          <a:noFill/>
        </p:spPr>
        <p:txBody>
          <a:bodyPr wrap="square" lIns="91440" tIns="45720" rIns="91440" bIns="45720" rtlCol="0" anchor="t">
            <a:spAutoFit/>
          </a:bodyPr>
          <a:lstStyle/>
          <a:p>
            <a:r>
              <a:rPr lang="en-GB" dirty="0">
                <a:latin typeface="Bahnschrift"/>
              </a:rPr>
              <a:t>Instructions:</a:t>
            </a:r>
          </a:p>
          <a:p>
            <a:pPr marL="257175" indent="-257175">
              <a:buFont typeface="+mj-lt"/>
              <a:buAutoNum type="arabicPeriod"/>
            </a:pPr>
            <a:r>
              <a:rPr lang="en-GB">
                <a:latin typeface="Bahnschrift"/>
              </a:rPr>
              <a:t>Watch ‘</a:t>
            </a:r>
            <a:r>
              <a:rPr lang="en-GB" dirty="0">
                <a:latin typeface="Bahnschrift"/>
                <a:hlinkClick r:id="rId2"/>
              </a:rPr>
              <a:t>Interbeing</a:t>
            </a:r>
            <a:r>
              <a:rPr lang="en-GB">
                <a:latin typeface="Bahnschrift"/>
              </a:rPr>
              <a:t>’ (</a:t>
            </a:r>
            <a:r>
              <a:rPr lang="en-GB" b="1">
                <a:latin typeface="Bahnschrift"/>
              </a:rPr>
              <a:t>5 minutes</a:t>
            </a:r>
            <a:r>
              <a:rPr lang="en-GB">
                <a:latin typeface="Bahnschrift"/>
              </a:rPr>
              <a:t>).</a:t>
            </a:r>
          </a:p>
          <a:p>
            <a:pPr marL="257175" indent="-257175">
              <a:buFont typeface="+mj-lt"/>
              <a:buAutoNum type="arabicPeriod"/>
            </a:pPr>
            <a:r>
              <a:rPr lang="en-GB" dirty="0">
                <a:latin typeface="Bahnschrift"/>
              </a:rPr>
              <a:t>Discuss with students what the film was about (loss of connection with nature, anxiety around the effects of climate change, mental health effects, reconnecting with nature, wellbeing). Watch the film again to aid discussions (</a:t>
            </a:r>
            <a:r>
              <a:rPr lang="en-GB" b="1" dirty="0">
                <a:latin typeface="Bahnschrift"/>
              </a:rPr>
              <a:t>15 minutes</a:t>
            </a:r>
            <a:r>
              <a:rPr lang="en-GB" dirty="0">
                <a:latin typeface="Bahnschrift"/>
              </a:rPr>
              <a:t>).</a:t>
            </a:r>
          </a:p>
          <a:p>
            <a:pPr marL="257175" indent="-257175">
              <a:buFont typeface="+mj-lt"/>
              <a:buAutoNum type="arabicPeriod"/>
            </a:pPr>
            <a:r>
              <a:rPr lang="en-GB" dirty="0">
                <a:latin typeface="Bahnschrift"/>
              </a:rPr>
              <a:t>Watch </a:t>
            </a:r>
            <a:r>
              <a:rPr lang="en-GB" dirty="0">
                <a:latin typeface="Bahnschrift"/>
                <a:hlinkClick r:id="rId3">
                  <a:extLst>
                    <a:ext uri="{A12FA001-AC4F-418D-AE19-62706E023703}">
                      <ahyp:hlinkClr xmlns:ahyp="http://schemas.microsoft.com/office/drawing/2018/hyperlinkcolor" val="tx"/>
                    </a:ext>
                  </a:extLst>
                </a:hlinkClick>
              </a:rPr>
              <a:t>BBC iPlayer - Springwatch - 2024: Episode 4</a:t>
            </a:r>
            <a:r>
              <a:rPr lang="en-GB" dirty="0">
                <a:latin typeface="Bahnschrift"/>
              </a:rPr>
              <a:t>, (22:28 to 32:10) – zoologist &amp; musician (Louis VI) encourages you to stop and listen to the sounds of wildlife (</a:t>
            </a:r>
            <a:r>
              <a:rPr lang="en-GB" b="1" dirty="0">
                <a:latin typeface="Bahnschrift"/>
              </a:rPr>
              <a:t>10 minutes</a:t>
            </a:r>
            <a:r>
              <a:rPr lang="en-GB" dirty="0">
                <a:latin typeface="Bahnschrift"/>
              </a:rPr>
              <a:t>). If time allows students could explore Louis' website for more information and to watch/listen to his material. </a:t>
            </a:r>
          </a:p>
          <a:p>
            <a:pPr marL="257175" indent="-257175">
              <a:buFont typeface="+mj-lt"/>
              <a:buAutoNum type="arabicPeriod"/>
            </a:pPr>
            <a:r>
              <a:rPr lang="en-GB" dirty="0">
                <a:latin typeface="Bahnschrift"/>
              </a:rPr>
              <a:t>Take your students outside to listen to the sounds of nature or forest bathe. Can they hear the sounds of nature? Why? What is their environment like? How could it be improved? What are the benefits of growing a connection with nature? </a:t>
            </a:r>
            <a:r>
              <a:rPr lang="en-GB" b="1" dirty="0">
                <a:latin typeface="Bahnschrift"/>
              </a:rPr>
              <a:t>20 minutes</a:t>
            </a:r>
            <a:r>
              <a:rPr lang="en-GB" dirty="0">
                <a:latin typeface="Bahnschrift"/>
              </a:rPr>
              <a:t>.</a:t>
            </a:r>
          </a:p>
          <a:p>
            <a:pPr marL="257175" indent="-257175">
              <a:buFont typeface="+mj-lt"/>
              <a:buAutoNum type="arabicPeriod"/>
            </a:pPr>
            <a:r>
              <a:rPr lang="en-GB" dirty="0">
                <a:latin typeface="Bahnschrift"/>
              </a:rPr>
              <a:t>If possible, students could record the sounds they hear and then use them to create a song. If recording equipment is not available students could write the lyrics and then use instruments or an AI tool such as </a:t>
            </a:r>
            <a:r>
              <a:rPr lang="en-GB" dirty="0">
                <a:latin typeface="Bahnschrift"/>
                <a:hlinkClick r:id="rId4">
                  <a:extLst>
                    <a:ext uri="{A12FA001-AC4F-418D-AE19-62706E023703}">
                      <ahyp:hlinkClr xmlns:ahyp="http://schemas.microsoft.com/office/drawing/2018/hyperlinkcolor" val="tx"/>
                    </a:ext>
                  </a:extLst>
                </a:hlinkClick>
              </a:rPr>
              <a:t>Suno</a:t>
            </a:r>
            <a:r>
              <a:rPr lang="en-GB" dirty="0">
                <a:latin typeface="Bahnschrift"/>
              </a:rPr>
              <a:t> or </a:t>
            </a:r>
            <a:r>
              <a:rPr lang="en-GB" dirty="0">
                <a:latin typeface="Bahnschrift"/>
                <a:hlinkClick r:id="rId5">
                  <a:extLst>
                    <a:ext uri="{A12FA001-AC4F-418D-AE19-62706E023703}">
                      <ahyp:hlinkClr xmlns:ahyp="http://schemas.microsoft.com/office/drawing/2018/hyperlinkcolor" val="tx"/>
                    </a:ext>
                  </a:extLst>
                </a:hlinkClick>
              </a:rPr>
              <a:t>Udio</a:t>
            </a:r>
            <a:r>
              <a:rPr lang="en-GB" dirty="0">
                <a:latin typeface="Bahnschrift"/>
              </a:rPr>
              <a:t> to create the music. </a:t>
            </a:r>
            <a:r>
              <a:rPr lang="en-GB" b="1" dirty="0">
                <a:latin typeface="Bahnschrift"/>
              </a:rPr>
              <a:t>40 minutes +.</a:t>
            </a:r>
          </a:p>
          <a:p>
            <a:endParaRPr lang="en-GB" b="1">
              <a:latin typeface="Bahnschrift" panose="020B0502040204020203" pitchFamily="34" charset="0"/>
            </a:endParaRPr>
          </a:p>
          <a:p>
            <a:r>
              <a:rPr lang="en-GB" b="1" dirty="0">
                <a:latin typeface="Bahnschrift"/>
              </a:rPr>
              <a:t>Other Suggestions:</a:t>
            </a:r>
          </a:p>
          <a:p>
            <a:pPr marL="342900" indent="-342900">
              <a:buFont typeface="Arial" panose="020B0604020202020204" pitchFamily="34" charset="0"/>
              <a:buChar char="•"/>
            </a:pPr>
            <a:r>
              <a:rPr lang="en-GB" dirty="0">
                <a:latin typeface="Bahnschrift"/>
              </a:rPr>
              <a:t>Students could explore the concept of ‘rewilding’ humans. This intriguing concept encourages us to reconnect with our natural roots and rhythms. Here are some ideas to explore: exposing the body to natural light cycles (lighting to accompany their song), and physical activity that mimic our ancestors' movements (could perform a dance to go along with their song),</a:t>
            </a:r>
            <a:endParaRPr lang="en-GB" dirty="0">
              <a:latin typeface="Bahnschrift"/>
              <a:hlinkClick r:id="rId6">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GB" dirty="0">
                <a:latin typeface="Bahnschrift"/>
                <a:hlinkClick r:id="rId6">
                  <a:extLst>
                    <a:ext uri="{A12FA001-AC4F-418D-AE19-62706E023703}">
                      <ahyp:hlinkClr xmlns:ahyp="http://schemas.microsoft.com/office/drawing/2018/hyperlinkcolor" val="tx"/>
                    </a:ext>
                  </a:extLst>
                </a:hlinkClick>
              </a:rPr>
              <a:t>Wildlife Trust 30 days wild </a:t>
            </a:r>
            <a:r>
              <a:rPr lang="en-GB" dirty="0">
                <a:latin typeface="Bahnschrift"/>
              </a:rPr>
              <a:t>Challenge runs in the month of June. There are resources such as mindful colouring, mini-beast spotter, sensory bingo, take action for nature etc to access outside of the challenge month. </a:t>
            </a:r>
          </a:p>
          <a:p>
            <a:endParaRPr lang="en-GB">
              <a:latin typeface="Bahnschrift" panose="020B0502040204020203" pitchFamily="34" charset="0"/>
            </a:endParaRPr>
          </a:p>
          <a:p>
            <a:r>
              <a:rPr lang="en-GB" b="1" u="sng" dirty="0">
                <a:latin typeface="Bahnschrift"/>
              </a:rPr>
              <a:t>Extra-curricular activity</a:t>
            </a:r>
            <a:r>
              <a:rPr lang="en-GB" dirty="0">
                <a:latin typeface="Bahnschrift"/>
              </a:rPr>
              <a:t> – encourage students to share their passion for all things climate related by creating an entry for the Earth Stories Film Festival! More information, including terms and conditions, can be found here: </a:t>
            </a:r>
            <a:r>
              <a:rPr lang="en-GB" dirty="0">
                <a:ea typeface="+mn-lt"/>
                <a:cs typeface="+mn-lt"/>
                <a:hlinkClick r:id="rId7"/>
              </a:rPr>
              <a:t>Earth Stories - Keele University</a:t>
            </a:r>
          </a:p>
        </p:txBody>
      </p:sp>
      <p:graphicFrame>
        <p:nvGraphicFramePr>
          <p:cNvPr id="2" name="Table 1">
            <a:extLst>
              <a:ext uri="{FF2B5EF4-FFF2-40B4-BE49-F238E27FC236}">
                <a16:creationId xmlns:a16="http://schemas.microsoft.com/office/drawing/2014/main" id="{558AA47A-3904-DBB5-9356-22CEB5589985}"/>
              </a:ext>
            </a:extLst>
          </p:cNvPr>
          <p:cNvGraphicFramePr>
            <a:graphicFrameLocks noGrp="1"/>
          </p:cNvGraphicFramePr>
          <p:nvPr>
            <p:extLst>
              <p:ext uri="{D42A27DB-BD31-4B8C-83A1-F6EECF244321}">
                <p14:modId xmlns:p14="http://schemas.microsoft.com/office/powerpoint/2010/main" val="4185429530"/>
              </p:ext>
            </p:extLst>
          </p:nvPr>
        </p:nvGraphicFramePr>
        <p:xfrm>
          <a:off x="725941" y="2527315"/>
          <a:ext cx="10881846" cy="5181600"/>
        </p:xfrm>
        <a:graphic>
          <a:graphicData uri="http://schemas.openxmlformats.org/drawingml/2006/table">
            <a:tbl>
              <a:tblPr firstRow="1" bandRow="1">
                <a:tableStyleId>{5940675A-B579-460E-94D1-54222C63F5DA}</a:tableStyleId>
              </a:tblPr>
              <a:tblGrid>
                <a:gridCol w="1080000">
                  <a:extLst>
                    <a:ext uri="{9D8B030D-6E8A-4147-A177-3AD203B41FA5}">
                      <a16:colId xmlns:a16="http://schemas.microsoft.com/office/drawing/2014/main" val="71596733"/>
                    </a:ext>
                  </a:extLst>
                </a:gridCol>
                <a:gridCol w="4900923">
                  <a:extLst>
                    <a:ext uri="{9D8B030D-6E8A-4147-A177-3AD203B41FA5}">
                      <a16:colId xmlns:a16="http://schemas.microsoft.com/office/drawing/2014/main" val="4163230535"/>
                    </a:ext>
                  </a:extLst>
                </a:gridCol>
                <a:gridCol w="4900923">
                  <a:extLst>
                    <a:ext uri="{9D8B030D-6E8A-4147-A177-3AD203B41FA5}">
                      <a16:colId xmlns:a16="http://schemas.microsoft.com/office/drawing/2014/main" val="1795804194"/>
                    </a:ext>
                  </a:extLst>
                </a:gridCol>
              </a:tblGrid>
              <a:tr h="399818">
                <a:tc>
                  <a:txBody>
                    <a:bodyPr/>
                    <a:lstStyle/>
                    <a:p>
                      <a:r>
                        <a:rPr lang="en-GB" sz="1400">
                          <a:latin typeface="Bahnschrift"/>
                        </a:rPr>
                        <a:t>English National Curriculum Links</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400">
                          <a:latin typeface="Bahnschrift"/>
                        </a:rPr>
                        <a:t>KS3: </a:t>
                      </a:r>
                      <a:r>
                        <a:rPr lang="en-GB" sz="1400" b="0">
                          <a:latin typeface="Bahnschrift"/>
                        </a:rPr>
                        <a:t>Explicit links to PHSE (mental wellbeing, physical health and fitness, health and prevention), music (play and perform confidently, improvise and compose, listen with increasing discrimination) and PE (perform dances using advanced dance techniques within a range of dance styles and forms) can be made to this activity. Specific links will depend on the year group you aim this activity at.</a:t>
                      </a:r>
                    </a:p>
                    <a:p>
                      <a:endParaRPr lang="en-GB" sz="1400" b="1">
                        <a:latin typeface="Bahnschrift" panose="020B0502040204020203" pitchFamily="34" charset="0"/>
                      </a:endParaRPr>
                    </a:p>
                    <a:p>
                      <a:r>
                        <a:rPr lang="en-GB" sz="1400" b="1">
                          <a:latin typeface="Bahnschrift"/>
                        </a:rPr>
                        <a:t>Whilst the current curriculum doesn’t explicitly mention climate related themes, teachers can integrate related content through cross-curricular approaches.</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400">
                          <a:latin typeface="Bahnschrift"/>
                        </a:rPr>
                        <a:t>KS4:</a:t>
                      </a:r>
                      <a:r>
                        <a:rPr lang="en-GB" sz="1400" b="1">
                          <a:latin typeface="Bahnschrift"/>
                        </a:rPr>
                        <a:t> </a:t>
                      </a:r>
                      <a:r>
                        <a:rPr lang="en-GB" sz="1400" b="0">
                          <a:latin typeface="Bahnschrift"/>
                        </a:rPr>
                        <a:t>Explicit links to PHSE (mental wellbeing, physical health and fitness, health and prevention), music (musical elements, contexts and language, perform, compose and appraise) and PE (develop their technique and improve their performance, evaluate their performances) can be made to this activity. Specific links will depend on the year group you aim this activity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b="1">
                        <a:latin typeface="Bahnschrif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1">
                          <a:latin typeface="Bahnschrift"/>
                        </a:rPr>
                        <a:t>Whilst the current curriculum doesn’t explicitly mention climate related themes, teachers can integrate related content through cross-curricular approaches.</a:t>
                      </a:r>
                    </a:p>
                  </a:txBody>
                  <a:tcPr/>
                </a:tc>
                <a:extLst>
                  <a:ext uri="{0D108BD9-81ED-4DB2-BD59-A6C34878D82A}">
                    <a16:rowId xmlns:a16="http://schemas.microsoft.com/office/drawing/2014/main" val="383412141"/>
                  </a:ext>
                </a:extLst>
              </a:tr>
              <a:tr h="399818">
                <a:tc>
                  <a:txBody>
                    <a:bodyPr/>
                    <a:lstStyle/>
                    <a:p>
                      <a:r>
                        <a:rPr lang="en-GB" sz="1400">
                          <a:latin typeface="Bahnschrift"/>
                        </a:rPr>
                        <a:t>Key Vocabulary</a:t>
                      </a:r>
                    </a:p>
                  </a:txBody>
                  <a:tcPr/>
                </a:tc>
                <a:tc>
                  <a:txBody>
                    <a:bodyPr/>
                    <a:lstStyle/>
                    <a:p>
                      <a:r>
                        <a:rPr lang="en-GB" sz="1400" b="0" kern="1200">
                          <a:solidFill>
                            <a:schemeClr val="tx1"/>
                          </a:solidFill>
                          <a:latin typeface="Bahnschrift"/>
                          <a:ea typeface="+mn-ea"/>
                          <a:cs typeface="+mn-cs"/>
                        </a:rPr>
                        <a:t>KS3: connection, nature, anxiety, climate change, mental health, interbeing, wellbeing.</a:t>
                      </a:r>
                    </a:p>
                  </a:txBody>
                  <a:tcPr>
                    <a:lnB w="12700" cap="flat" cmpd="sng" algn="ctr">
                      <a:solidFill>
                        <a:schemeClr val="tx1"/>
                      </a:solidFill>
                      <a:prstDash val="solid"/>
                      <a:round/>
                      <a:headEnd type="none" w="med" len="med"/>
                      <a:tailEnd type="none" w="med" len="med"/>
                    </a:lnB>
                  </a:tcPr>
                </a:tc>
                <a:tc>
                  <a:txBody>
                    <a:bodyPr/>
                    <a:lstStyle/>
                    <a:p>
                      <a:r>
                        <a:rPr lang="en-GB" sz="1400" b="0" kern="1200">
                          <a:solidFill>
                            <a:schemeClr val="tx1"/>
                          </a:solidFill>
                          <a:latin typeface="Bahnschrift"/>
                          <a:ea typeface="+mn-ea"/>
                          <a:cs typeface="+mn-cs"/>
                        </a:rPr>
                        <a:t>KS4:connection, nature, anxiety, climate change, mental health, interbeing, wellbeing.</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4476970"/>
                  </a:ext>
                </a:extLst>
              </a:tr>
              <a:tr h="261281">
                <a:tc>
                  <a:txBody>
                    <a:bodyPr/>
                    <a:lstStyle/>
                    <a:p>
                      <a:r>
                        <a:rPr lang="en-GB" sz="1400">
                          <a:latin typeface="Bahnschrift"/>
                        </a:rPr>
                        <a:t>Resources needed</a:t>
                      </a:r>
                    </a:p>
                  </a:txBody>
                  <a:tcPr>
                    <a:lnR w="12700" cap="flat" cmpd="sng" algn="ctr">
                      <a:solidFill>
                        <a:schemeClr val="tx1"/>
                      </a:solidFill>
                      <a:prstDash val="solid"/>
                      <a:round/>
                      <a:headEnd type="none" w="med" len="med"/>
                      <a:tailEnd type="none" w="med" len="med"/>
                    </a:lnR>
                  </a:tcPr>
                </a:tc>
                <a:tc>
                  <a:txBody>
                    <a:bodyPr/>
                    <a:lstStyle/>
                    <a:p>
                      <a:pPr marL="213995" indent="-213995">
                        <a:buFont typeface="Arial" panose="020B0604020202020204" pitchFamily="34" charset="0"/>
                        <a:buChar char="•"/>
                      </a:pPr>
                      <a:r>
                        <a:rPr lang="en-GB" sz="1400">
                          <a:latin typeface="Bahnschrift"/>
                        </a:rPr>
                        <a:t>Access to books/internet,</a:t>
                      </a:r>
                      <a:endParaRPr lang="en-GB" sz="1400">
                        <a:latin typeface="Bahnschrift" panose="020B0502040204020203" pitchFamily="34" charset="0"/>
                      </a:endParaRPr>
                    </a:p>
                    <a:p>
                      <a:pPr marL="213995" indent="-213995">
                        <a:buFont typeface="Arial" panose="020B0604020202020204" pitchFamily="34" charset="0"/>
                        <a:buChar char="•"/>
                      </a:pPr>
                      <a:r>
                        <a:rPr lang="en-GB" sz="1400">
                          <a:latin typeface="Bahnschrift"/>
                        </a:rPr>
                        <a:t>Access to outside space – this doesn’t have to be a woodland/forest. Any environment will provide opportunities for students to discuss what the hear. If they hear nature, how does it make them feel? If they don’t, why don’t they?  What can be done about it?</a:t>
                      </a:r>
                    </a:p>
                    <a:p>
                      <a:pPr marL="213995" indent="-213995">
                        <a:buFont typeface="Arial" panose="020B0604020202020204" pitchFamily="34" charset="0"/>
                        <a:buChar char="•"/>
                      </a:pPr>
                      <a:r>
                        <a:rPr lang="en-GB" sz="1400">
                          <a:latin typeface="Bahnschrift"/>
                        </a:rPr>
                        <a:t>Recording devices,</a:t>
                      </a:r>
                    </a:p>
                    <a:p>
                      <a:pPr marL="213995" indent="-213995">
                        <a:buFont typeface="Arial" panose="020B0604020202020204" pitchFamily="34" charset="0"/>
                        <a:buChar char="•"/>
                      </a:pPr>
                      <a:r>
                        <a:rPr lang="en-GB" sz="1400">
                          <a:latin typeface="Bahnschrift"/>
                        </a:rPr>
                        <a:t>Musical instruments,</a:t>
                      </a:r>
                    </a:p>
                    <a:p>
                      <a:pPr marL="213995" indent="-213995">
                        <a:buFont typeface="Arial" panose="020B0604020202020204" pitchFamily="34" charset="0"/>
                        <a:buChar char="•"/>
                      </a:pPr>
                      <a:r>
                        <a:rPr lang="en-GB" sz="1400">
                          <a:latin typeface="Bahnschrift"/>
                        </a:rPr>
                        <a:t>Space for dance practice and performance.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400" b="1" u="sng">
                          <a:latin typeface="Bahnschrift"/>
                        </a:rPr>
                        <a:t>Careers Links:</a:t>
                      </a:r>
                    </a:p>
                    <a:p>
                      <a:pPr marL="0" indent="0">
                        <a:buFont typeface="Arial" panose="020B0604020202020204" pitchFamily="34" charset="0"/>
                        <a:buNone/>
                      </a:pPr>
                      <a:r>
                        <a:rPr lang="en-GB" sz="1400">
                          <a:latin typeface="Bahnschrift"/>
                          <a:hlinkClick r:id="rId8"/>
                        </a:rPr>
                        <a:t>Louis VI - Rewild Yourself</a:t>
                      </a:r>
                      <a:r>
                        <a:rPr lang="en-GB" sz="1400">
                          <a:latin typeface="Bahnschrift"/>
                        </a:rPr>
                        <a:t> - Musician, Filmmaker, Zoologist, and Nature Presenter.</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u="none">
                          <a:latin typeface="Bahnschrift"/>
                        </a:rPr>
                        <a:t>A range of STEM related careers can be found here: </a:t>
                      </a:r>
                      <a:r>
                        <a:rPr lang="en-GB" sz="1400">
                          <a:latin typeface="Bahnschrift"/>
                          <a:hlinkClick r:id="rId9"/>
                        </a:rPr>
                        <a:t>Careers – NUSTEM</a:t>
                      </a:r>
                      <a:endParaRPr lang="en-GB" sz="1400">
                        <a:latin typeface="Bahnschrift"/>
                      </a:endParaRPr>
                    </a:p>
                    <a:p>
                      <a:pPr marL="0" indent="0">
                        <a:buFont typeface="Arial" panose="020B0604020202020204" pitchFamily="34" charset="0"/>
                        <a:buNone/>
                      </a:pPr>
                      <a:r>
                        <a:rPr lang="en-GB" sz="1400">
                          <a:latin typeface="Bahnschrift"/>
                        </a:rPr>
                        <a:t>Communication specialist,</a:t>
                      </a:r>
                    </a:p>
                    <a:p>
                      <a:pPr marL="0" indent="0">
                        <a:buFont typeface="Arial" panose="020B0604020202020204" pitchFamily="34" charset="0"/>
                        <a:buNone/>
                      </a:pPr>
                      <a:r>
                        <a:rPr lang="en-GB" sz="1400">
                          <a:latin typeface="Bahnschrift"/>
                        </a:rPr>
                        <a:t>Environmental educator,</a:t>
                      </a:r>
                    </a:p>
                    <a:p>
                      <a:pPr marL="0" indent="0">
                        <a:buFont typeface="Arial" panose="020B0604020202020204" pitchFamily="34" charset="0"/>
                        <a:buNone/>
                      </a:pPr>
                      <a:r>
                        <a:rPr lang="en-GB" sz="1400" b="0" u="none">
                          <a:latin typeface="Bahnschrift"/>
                        </a:rPr>
                        <a:t>Restoration Ecologist,</a:t>
                      </a:r>
                    </a:p>
                    <a:p>
                      <a:pPr marL="0" indent="0">
                        <a:buFont typeface="Arial" panose="020B0604020202020204" pitchFamily="34" charset="0"/>
                        <a:buNone/>
                      </a:pPr>
                      <a:r>
                        <a:rPr lang="en-GB" sz="1400" b="0" u="none">
                          <a:latin typeface="Bahnschrift"/>
                        </a:rPr>
                        <a:t>Policy Advocate,</a:t>
                      </a:r>
                    </a:p>
                    <a:p>
                      <a:pPr marL="0" indent="0">
                        <a:buFont typeface="Arial" panose="020B0604020202020204" pitchFamily="34" charset="0"/>
                        <a:buNone/>
                      </a:pPr>
                      <a:r>
                        <a:rPr lang="en-GB" sz="1400" b="0" u="none">
                          <a:latin typeface="Bahnschrift"/>
                        </a:rPr>
                        <a:t>Climate Scientist.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336229"/>
                  </a:ext>
                </a:extLst>
              </a:tr>
            </a:tbl>
          </a:graphicData>
        </a:graphic>
      </p:graphicFrame>
      <p:pic>
        <p:nvPicPr>
          <p:cNvPr id="5" name="Picture 2" descr="Image result for earth stories film festival">
            <a:extLst>
              <a:ext uri="{FF2B5EF4-FFF2-40B4-BE49-F238E27FC236}">
                <a16:creationId xmlns:a16="http://schemas.microsoft.com/office/drawing/2014/main" id="{A915459D-3714-5268-5BD6-00279C0A5B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224" y="67422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4" name="Title 3">
            <a:extLst>
              <a:ext uri="{FF2B5EF4-FFF2-40B4-BE49-F238E27FC236}">
                <a16:creationId xmlns:a16="http://schemas.microsoft.com/office/drawing/2014/main" id="{9C724C74-44A6-B5E0-25CD-2D230CB5AE98}"/>
              </a:ext>
            </a:extLst>
          </p:cNvPr>
          <p:cNvSpPr txBox="1">
            <a:spLocks/>
          </p:cNvSpPr>
          <p:nvPr/>
        </p:nvSpPr>
        <p:spPr>
          <a:xfrm>
            <a:off x="616226" y="199191"/>
            <a:ext cx="10881846" cy="2470797"/>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a:latin typeface="Bahnschrift" panose="020B0502040204020203" pitchFamily="34" charset="0"/>
              </a:rPr>
              <a:t>        Lesson Plan</a:t>
            </a:r>
            <a:br>
              <a:rPr lang="en-GB">
                <a:latin typeface="Bahnschrift" panose="020B0502040204020203" pitchFamily="34" charset="0"/>
              </a:rPr>
            </a:br>
            <a:r>
              <a:rPr lang="en-GB" sz="2800">
                <a:latin typeface="Bahnschrift" panose="020B0502040204020203" pitchFamily="34" charset="0"/>
              </a:rPr>
              <a:t>                 Activity time: 90 minutes +</a:t>
            </a:r>
            <a:br>
              <a:rPr lang="en-GB" sz="2800">
                <a:latin typeface="Bahnschrift" panose="020B0502040204020203" pitchFamily="34" charset="0"/>
              </a:rPr>
            </a:br>
            <a:br>
              <a:rPr lang="en-GB" sz="1600">
                <a:latin typeface="Bahnschrift" panose="020B0502040204020203" pitchFamily="34" charset="0"/>
              </a:rPr>
            </a:br>
            <a:r>
              <a:rPr lang="en-GB" sz="2025">
                <a:latin typeface="Bahnschrift" panose="020B0502040204020203" pitchFamily="34" charset="0"/>
              </a:rPr>
              <a:t>This activity is designed to get students thinking about the importance of human's connection with nature in the fight against climate change.</a:t>
            </a:r>
            <a:endParaRPr lang="en-GB">
              <a:latin typeface="Bahnschrift" panose="020B0502040204020203" pitchFamily="34" charset="0"/>
            </a:endParaRPr>
          </a:p>
        </p:txBody>
      </p:sp>
      <p:pic>
        <p:nvPicPr>
          <p:cNvPr id="10" name="Picture 9">
            <a:extLst>
              <a:ext uri="{FF2B5EF4-FFF2-40B4-BE49-F238E27FC236}">
                <a16:creationId xmlns:a16="http://schemas.microsoft.com/office/drawing/2014/main" id="{62CCD4ED-76D4-0F25-A827-8568E609AB7C}"/>
              </a:ext>
            </a:extLst>
          </p:cNvPr>
          <p:cNvPicPr>
            <a:picLocks noChangeAspect="1"/>
          </p:cNvPicPr>
          <p:nvPr/>
        </p:nvPicPr>
        <p:blipFill>
          <a:blip r:embed="rId11"/>
          <a:stretch>
            <a:fillRect/>
          </a:stretch>
        </p:blipFill>
        <p:spPr>
          <a:xfrm>
            <a:off x="9673482" y="544326"/>
            <a:ext cx="994205" cy="900000"/>
          </a:xfrm>
          <a:prstGeom prst="rect">
            <a:avLst/>
          </a:prstGeom>
        </p:spPr>
      </p:pic>
      <p:pic>
        <p:nvPicPr>
          <p:cNvPr id="6" name="Picture 5">
            <a:extLst>
              <a:ext uri="{FF2B5EF4-FFF2-40B4-BE49-F238E27FC236}">
                <a16:creationId xmlns:a16="http://schemas.microsoft.com/office/drawing/2014/main" id="{334FAA1D-4E64-37BF-1549-C43262683469}"/>
              </a:ext>
            </a:extLst>
          </p:cNvPr>
          <p:cNvPicPr>
            <a:picLocks noChangeAspect="1"/>
          </p:cNvPicPr>
          <p:nvPr/>
        </p:nvPicPr>
        <p:blipFill>
          <a:blip r:embed="rId12"/>
          <a:stretch>
            <a:fillRect/>
          </a:stretch>
        </p:blipFill>
        <p:spPr>
          <a:xfrm>
            <a:off x="10626002" y="544326"/>
            <a:ext cx="992523" cy="900000"/>
          </a:xfrm>
          <a:prstGeom prst="rect">
            <a:avLst/>
          </a:prstGeom>
        </p:spPr>
      </p:pic>
    </p:spTree>
    <p:extLst>
      <p:ext uri="{BB962C8B-B14F-4D97-AF65-F5344CB8AC3E}">
        <p14:creationId xmlns:p14="http://schemas.microsoft.com/office/powerpoint/2010/main" val="3753173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5D90E-6186-5B2E-901E-12ADCE558473}"/>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89ED08E-5ADB-9BC1-6BE1-563FA8CC28E8}"/>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 name="Title 3">
            <a:extLst>
              <a:ext uri="{FF2B5EF4-FFF2-40B4-BE49-F238E27FC236}">
                <a16:creationId xmlns:a16="http://schemas.microsoft.com/office/drawing/2014/main" id="{33D3B89C-1085-931B-C3F7-190BC45FD868}"/>
              </a:ext>
            </a:extLst>
          </p:cNvPr>
          <p:cNvSpPr>
            <a:spLocks noGrp="1"/>
          </p:cNvSpPr>
          <p:nvPr>
            <p:ph type="title"/>
          </p:nvPr>
        </p:nvSpPr>
        <p:spPr>
          <a:xfrm>
            <a:off x="2348876" y="338824"/>
            <a:ext cx="9212072" cy="2470797"/>
          </a:xfrm>
        </p:spPr>
        <p:txBody>
          <a:bodyPr>
            <a:normAutofit/>
          </a:bodyPr>
          <a:lstStyle/>
          <a:p>
            <a:r>
              <a:rPr lang="en-GB" dirty="0">
                <a:latin typeface="Bahnschrift" panose="020B0502040204020203" pitchFamily="34" charset="0"/>
              </a:rPr>
              <a:t>Education for Sustainable Development</a:t>
            </a:r>
          </a:p>
        </p:txBody>
      </p:sp>
      <p:pic>
        <p:nvPicPr>
          <p:cNvPr id="5" name="Picture 2" descr="Image result for earth stories film festival">
            <a:extLst>
              <a:ext uri="{FF2B5EF4-FFF2-40B4-BE49-F238E27FC236}">
                <a16:creationId xmlns:a16="http://schemas.microsoft.com/office/drawing/2014/main" id="{0B27A2F6-E34A-3BBD-E63B-2E7AA480D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224" y="1124222"/>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 name="TextBox 9">
            <a:extLst>
              <a:ext uri="{FF2B5EF4-FFF2-40B4-BE49-F238E27FC236}">
                <a16:creationId xmlns:a16="http://schemas.microsoft.com/office/drawing/2014/main" id="{40FB883B-557F-7C42-5867-0DC65A821000}"/>
              </a:ext>
            </a:extLst>
          </p:cNvPr>
          <p:cNvSpPr txBox="1"/>
          <p:nvPr/>
        </p:nvSpPr>
        <p:spPr>
          <a:xfrm>
            <a:off x="610801" y="2417073"/>
            <a:ext cx="10970398" cy="4095993"/>
          </a:xfrm>
          <a:prstGeom prst="rect">
            <a:avLst/>
          </a:prstGeom>
          <a:noFill/>
        </p:spPr>
        <p:txBody>
          <a:bodyPr wrap="square">
            <a:spAutoFit/>
          </a:bodyPr>
          <a:lstStyle/>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Film: Interbeing</a:t>
            </a:r>
          </a:p>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Key Themes: </a:t>
            </a:r>
            <a:r>
              <a:rPr lang="en-GB" i="0" dirty="0">
                <a:solidFill>
                  <a:srgbClr val="424242"/>
                </a:solidFill>
                <a:effectLst/>
                <a:latin typeface="Bahnschrift" panose="020B0502040204020203" pitchFamily="34" charset="0"/>
              </a:rPr>
              <a:t>Climate anxiety, human-nature connection, mental health, wellbeing</a:t>
            </a:r>
            <a:endParaRPr lang="en-GB" b="1" i="0" dirty="0">
              <a:solidFill>
                <a:srgbClr val="424242"/>
              </a:solidFill>
              <a:effectLst/>
              <a:latin typeface="Bahnschrift" panose="020B0502040204020203" pitchFamily="34" charset="0"/>
            </a:endParaRPr>
          </a:p>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Main Activities:</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Watch and discuss the film</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Explore nature-based mindfulness (e.g., forest bathing, sound walks)</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Create a song using natural sounds or write lyrics</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Optional: Explore “rewilding humans” through movement or dance</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Engage with the Wildlife Trust’s “30 Days Wild” challenge</a:t>
            </a:r>
          </a:p>
          <a:p>
            <a:pPr algn="l">
              <a:spcBef>
                <a:spcPts val="600"/>
              </a:spcBef>
              <a:spcAft>
                <a:spcPts val="300"/>
              </a:spcAft>
              <a:buNone/>
            </a:pPr>
            <a:endParaRPr lang="en-GB" i="0" dirty="0">
              <a:solidFill>
                <a:srgbClr val="424242"/>
              </a:solidFill>
              <a:effectLst/>
              <a:latin typeface="Bahnschrift" panose="020B0502040204020203" pitchFamily="34" charset="0"/>
            </a:endParaRPr>
          </a:p>
          <a:p>
            <a:pPr algn="l">
              <a:spcBef>
                <a:spcPts val="600"/>
              </a:spcBef>
              <a:spcAft>
                <a:spcPts val="300"/>
              </a:spcAft>
              <a:buNone/>
            </a:pPr>
            <a:r>
              <a:rPr lang="en-GB" i="0" dirty="0">
                <a:solidFill>
                  <a:srgbClr val="424242"/>
                </a:solidFill>
                <a:effectLst/>
                <a:latin typeface="Bahnschrift" panose="020B0502040204020203" pitchFamily="34" charset="0"/>
              </a:rPr>
              <a:t>Mapped to the United Nations Sustainable Development Goals:</a:t>
            </a:r>
          </a:p>
        </p:txBody>
      </p:sp>
      <p:graphicFrame>
        <p:nvGraphicFramePr>
          <p:cNvPr id="11" name="Table 10">
            <a:extLst>
              <a:ext uri="{FF2B5EF4-FFF2-40B4-BE49-F238E27FC236}">
                <a16:creationId xmlns:a16="http://schemas.microsoft.com/office/drawing/2014/main" id="{91F83798-7CB6-4D8D-5CA6-1803631A978F}"/>
              </a:ext>
            </a:extLst>
          </p:cNvPr>
          <p:cNvGraphicFramePr>
            <a:graphicFrameLocks noGrp="1"/>
          </p:cNvGraphicFramePr>
          <p:nvPr>
            <p:extLst>
              <p:ext uri="{D42A27DB-BD31-4B8C-83A1-F6EECF244321}">
                <p14:modId xmlns:p14="http://schemas.microsoft.com/office/powerpoint/2010/main" val="3406466995"/>
              </p:ext>
            </p:extLst>
          </p:nvPr>
        </p:nvGraphicFramePr>
        <p:xfrm>
          <a:off x="774224" y="6673736"/>
          <a:ext cx="10617676" cy="4663440"/>
        </p:xfrm>
        <a:graphic>
          <a:graphicData uri="http://schemas.openxmlformats.org/drawingml/2006/table">
            <a:tbl>
              <a:tblPr firstRow="1" bandRow="1">
                <a:tableStyleId>{5940675A-B579-460E-94D1-54222C63F5DA}</a:tableStyleId>
              </a:tblPr>
              <a:tblGrid>
                <a:gridCol w="2292826">
                  <a:extLst>
                    <a:ext uri="{9D8B030D-6E8A-4147-A177-3AD203B41FA5}">
                      <a16:colId xmlns:a16="http://schemas.microsoft.com/office/drawing/2014/main" val="3591708738"/>
                    </a:ext>
                  </a:extLst>
                </a:gridCol>
                <a:gridCol w="8324850">
                  <a:extLst>
                    <a:ext uri="{9D8B030D-6E8A-4147-A177-3AD203B41FA5}">
                      <a16:colId xmlns:a16="http://schemas.microsoft.com/office/drawing/2014/main" val="761916147"/>
                    </a:ext>
                  </a:extLst>
                </a:gridCol>
              </a:tblGrid>
              <a:tr h="508029">
                <a:tc>
                  <a:txBody>
                    <a:bodyPr/>
                    <a:lstStyle/>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dirty="0">
                          <a:latin typeface="Bahnschrift" panose="020B0502040204020203" pitchFamily="34" charset="0"/>
                        </a:rPr>
                        <a:t>Good Health and Well-being </a:t>
                      </a:r>
                      <a:r>
                        <a:rPr lang="en-GB" sz="1800" dirty="0">
                          <a:latin typeface="Bahnschrift" panose="020B0502040204020203" pitchFamily="34" charset="0"/>
                        </a:rPr>
                        <a:t>- Emphasises the mental health benefits of connecting with nature and managing climate anxiety.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25234"/>
                  </a:ext>
                </a:extLst>
              </a:tr>
              <a:tr h="508029">
                <a:tc>
                  <a:txBody>
                    <a:bodyPr/>
                    <a:lstStyle/>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1" dirty="0">
                          <a:latin typeface="Bahnschrift" panose="020B0502040204020203" pitchFamily="34" charset="0"/>
                        </a:rPr>
                        <a:t>Climate Action </a:t>
                      </a:r>
                      <a:r>
                        <a:rPr lang="en-GB" sz="1800" dirty="0">
                          <a:latin typeface="Bahnschrift" panose="020B0502040204020203" pitchFamily="34" charset="0"/>
                        </a:rPr>
                        <a:t>– Encourages emotional and philosophical engagement with climate issues, fostering a sense of responsibility.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3583455"/>
                  </a:ext>
                </a:extLst>
              </a:tr>
              <a:tr h="508029">
                <a:tc>
                  <a:txBody>
                    <a:bodyPr/>
                    <a:lstStyle/>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dirty="0">
                          <a:latin typeface="Bahnschrift" panose="020B0502040204020203" pitchFamily="34" charset="0"/>
                        </a:rPr>
                        <a:t>Life on Land </a:t>
                      </a:r>
                      <a:r>
                        <a:rPr lang="en-GB" sz="1800" dirty="0">
                          <a:latin typeface="Bahnschrift" panose="020B0502040204020203" pitchFamily="34" charset="0"/>
                        </a:rPr>
                        <a:t>- Promotes reconnection with and protection of natural environments through sensory and creative experiences.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5774768"/>
                  </a:ext>
                </a:extLst>
              </a:tr>
            </a:tbl>
          </a:graphicData>
        </a:graphic>
      </p:graphicFrame>
      <p:pic>
        <p:nvPicPr>
          <p:cNvPr id="13" name="Picture 12" descr="A green and white sign with a globe and text&#10;&#10;AI-generated content may be incorrect.">
            <a:extLst>
              <a:ext uri="{FF2B5EF4-FFF2-40B4-BE49-F238E27FC236}">
                <a16:creationId xmlns:a16="http://schemas.microsoft.com/office/drawing/2014/main" id="{C72222D1-6534-1ACE-0D08-FE96FFC62F2D}"/>
              </a:ext>
            </a:extLst>
          </p:cNvPr>
          <p:cNvPicPr>
            <a:picLocks noChangeAspect="1"/>
          </p:cNvPicPr>
          <p:nvPr/>
        </p:nvPicPr>
        <p:blipFill>
          <a:blip r:embed="rId3"/>
          <a:stretch>
            <a:fillRect/>
          </a:stretch>
        </p:blipFill>
        <p:spPr>
          <a:xfrm>
            <a:off x="1673876" y="8288580"/>
            <a:ext cx="1350000" cy="1350000"/>
          </a:xfrm>
          <a:prstGeom prst="rect">
            <a:avLst/>
          </a:prstGeom>
        </p:spPr>
      </p:pic>
      <p:sp>
        <p:nvSpPr>
          <p:cNvPr id="16" name="TextBox 15">
            <a:extLst>
              <a:ext uri="{FF2B5EF4-FFF2-40B4-BE49-F238E27FC236}">
                <a16:creationId xmlns:a16="http://schemas.microsoft.com/office/drawing/2014/main" id="{E0052AF0-2E9F-4411-1CD5-8D770E86F977}"/>
              </a:ext>
            </a:extLst>
          </p:cNvPr>
          <p:cNvSpPr txBox="1"/>
          <p:nvPr/>
        </p:nvSpPr>
        <p:spPr>
          <a:xfrm>
            <a:off x="610800" y="11554253"/>
            <a:ext cx="10781099" cy="646331"/>
          </a:xfrm>
          <a:prstGeom prst="rect">
            <a:avLst/>
          </a:prstGeom>
          <a:noFill/>
        </p:spPr>
        <p:txBody>
          <a:bodyPr wrap="square">
            <a:spAutoFit/>
          </a:bodyPr>
          <a:lstStyle/>
          <a:p>
            <a:r>
              <a:rPr lang="en-GB" i="0" dirty="0">
                <a:solidFill>
                  <a:srgbClr val="424242"/>
                </a:solidFill>
                <a:effectLst/>
                <a:latin typeface="Bahnschrift" panose="020B0502040204020203" pitchFamily="34" charset="0"/>
              </a:rPr>
              <a:t>Mapped to UNESCO’s eight key competencies for sustainability, </a:t>
            </a:r>
            <a:r>
              <a:rPr lang="en-GB" b="0" i="0" dirty="0">
                <a:solidFill>
                  <a:srgbClr val="424242"/>
                </a:solidFill>
                <a:effectLst/>
                <a:latin typeface="Bahnschrift" panose="020B0502040204020203" pitchFamily="34" charset="0"/>
              </a:rPr>
              <a:t>which are designed to equip learners with the knowledge, skills, values, and attitudes needed to contribute to sustainable development.</a:t>
            </a:r>
            <a:endParaRPr lang="en-GB" dirty="0">
              <a:latin typeface="Bahnschrift" panose="020B0502040204020203" pitchFamily="34" charset="0"/>
            </a:endParaRPr>
          </a:p>
        </p:txBody>
      </p:sp>
      <p:graphicFrame>
        <p:nvGraphicFramePr>
          <p:cNvPr id="17" name="Table 16">
            <a:extLst>
              <a:ext uri="{FF2B5EF4-FFF2-40B4-BE49-F238E27FC236}">
                <a16:creationId xmlns:a16="http://schemas.microsoft.com/office/drawing/2014/main" id="{46972E1C-79A3-E6D6-EB01-D2E9B5D1B8DC}"/>
              </a:ext>
            </a:extLst>
          </p:cNvPr>
          <p:cNvGraphicFramePr>
            <a:graphicFrameLocks noGrp="1"/>
          </p:cNvGraphicFramePr>
          <p:nvPr>
            <p:extLst>
              <p:ext uri="{D42A27DB-BD31-4B8C-83A1-F6EECF244321}">
                <p14:modId xmlns:p14="http://schemas.microsoft.com/office/powerpoint/2010/main" val="784611636"/>
              </p:ext>
            </p:extLst>
          </p:nvPr>
        </p:nvGraphicFramePr>
        <p:xfrm>
          <a:off x="774224" y="12548723"/>
          <a:ext cx="10617675" cy="2560320"/>
        </p:xfrm>
        <a:graphic>
          <a:graphicData uri="http://schemas.openxmlformats.org/drawingml/2006/table">
            <a:tbl>
              <a:tblPr firstRow="1" bandRow="1">
                <a:tableStyleId>{5940675A-B579-460E-94D1-54222C63F5DA}</a:tableStyleId>
              </a:tblPr>
              <a:tblGrid>
                <a:gridCol w="3169126">
                  <a:extLst>
                    <a:ext uri="{9D8B030D-6E8A-4147-A177-3AD203B41FA5}">
                      <a16:colId xmlns:a16="http://schemas.microsoft.com/office/drawing/2014/main" val="1092385362"/>
                    </a:ext>
                  </a:extLst>
                </a:gridCol>
                <a:gridCol w="7448549">
                  <a:extLst>
                    <a:ext uri="{9D8B030D-6E8A-4147-A177-3AD203B41FA5}">
                      <a16:colId xmlns:a16="http://schemas.microsoft.com/office/drawing/2014/main" val="3339011268"/>
                    </a:ext>
                  </a:extLst>
                </a:gridCol>
              </a:tblGrid>
              <a:tr h="370840">
                <a:tc>
                  <a:txBody>
                    <a:bodyPr/>
                    <a:lstStyle/>
                    <a:p>
                      <a:r>
                        <a:rPr lang="en-GB" sz="1800" b="1" i="0" dirty="0">
                          <a:solidFill>
                            <a:srgbClr val="424242"/>
                          </a:solidFill>
                          <a:effectLst/>
                          <a:latin typeface="Bahnschrift" panose="020B0502040204020203" pitchFamily="34" charset="0"/>
                        </a:rPr>
                        <a:t>Anticipatory</a:t>
                      </a:r>
                      <a:endParaRPr lang="en-GB" sz="1800" dirty="0">
                        <a:latin typeface="Bahnschrift" panose="020B0502040204020203" pitchFamily="34" charset="0"/>
                      </a:endParaRP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Students consider the long-term impacts of food waste and how sustainable practices can shape the future.</a:t>
                      </a:r>
                    </a:p>
                  </a:txBody>
                  <a:tcPr/>
                </a:tc>
                <a:extLst>
                  <a:ext uri="{0D108BD9-81ED-4DB2-BD59-A6C34878D82A}">
                    <a16:rowId xmlns:a16="http://schemas.microsoft.com/office/drawing/2014/main" val="336095710"/>
                  </a:ext>
                </a:extLst>
              </a:tr>
              <a:tr h="370840">
                <a:tc>
                  <a:txBody>
                    <a:bodyPr/>
                    <a:lstStyle/>
                    <a:p>
                      <a:r>
                        <a:rPr lang="en-GB" sz="1800" b="1" i="0" dirty="0">
                          <a:solidFill>
                            <a:srgbClr val="424242"/>
                          </a:solidFill>
                          <a:effectLst/>
                          <a:latin typeface="Bahnschrift" panose="020B0502040204020203" pitchFamily="34" charset="0"/>
                        </a:rPr>
                        <a:t>Normative</a:t>
                      </a:r>
                      <a:endParaRPr lang="en-GB" sz="1800" dirty="0">
                        <a:latin typeface="Bahnschrift" panose="020B0502040204020203" pitchFamily="34" charset="0"/>
                      </a:endParaRP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Reflects on values related to food justice, sustainability, and ethical consumption.</a:t>
                      </a:r>
                    </a:p>
                  </a:txBody>
                  <a:tcPr/>
                </a:tc>
                <a:extLst>
                  <a:ext uri="{0D108BD9-81ED-4DB2-BD59-A6C34878D82A}">
                    <a16:rowId xmlns:a16="http://schemas.microsoft.com/office/drawing/2014/main" val="2601379724"/>
                  </a:ext>
                </a:extLst>
              </a:tr>
              <a:tr h="513227">
                <a:tc>
                  <a:txBody>
                    <a:bodyPr/>
                    <a:lstStyle/>
                    <a:p>
                      <a:r>
                        <a:rPr lang="en-GB" sz="1800" b="1" i="0" dirty="0">
                          <a:solidFill>
                            <a:srgbClr val="424242"/>
                          </a:solidFill>
                          <a:effectLst/>
                          <a:latin typeface="Bahnschrift" panose="020B0502040204020203" pitchFamily="34" charset="0"/>
                        </a:rPr>
                        <a:t>Strategic</a:t>
                      </a:r>
                      <a:endParaRPr lang="en-GB" sz="1800" dirty="0">
                        <a:latin typeface="Bahnschrift" panose="020B0502040204020203" pitchFamily="34" charset="0"/>
                      </a:endParaRP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Learners design and evaluate practical solutions to reduce food waste and promote sustainability.</a:t>
                      </a:r>
                    </a:p>
                  </a:txBody>
                  <a:tcPr/>
                </a:tc>
                <a:extLst>
                  <a:ext uri="{0D108BD9-81ED-4DB2-BD59-A6C34878D82A}">
                    <a16:rowId xmlns:a16="http://schemas.microsoft.com/office/drawing/2014/main" val="632302948"/>
                  </a:ext>
                </a:extLst>
              </a:tr>
              <a:tr h="254147">
                <a:tc>
                  <a:txBody>
                    <a:bodyPr/>
                    <a:lstStyle/>
                    <a:p>
                      <a:r>
                        <a:rPr lang="en-GB" sz="1800" b="1" i="0" dirty="0">
                          <a:solidFill>
                            <a:srgbClr val="424242"/>
                          </a:solidFill>
                          <a:effectLst/>
                          <a:latin typeface="Bahnschrift" panose="020B0502040204020203" pitchFamily="34" charset="0"/>
                        </a:rPr>
                        <a:t>Critical Thinking</a:t>
                      </a:r>
                      <a:endParaRPr lang="en-GB" sz="1800" dirty="0">
                        <a:latin typeface="Bahnschrift" panose="020B0502040204020203" pitchFamily="34" charset="0"/>
                      </a:endParaRPr>
                    </a:p>
                  </a:txBody>
                  <a:tcPr/>
                </a:tc>
                <a:tc>
                  <a:txBody>
                    <a:bodyPr/>
                    <a:lstStyle/>
                    <a:p>
                      <a:r>
                        <a:rPr lang="en-GB" sz="1800" b="0" i="0" dirty="0">
                          <a:solidFill>
                            <a:srgbClr val="424242"/>
                          </a:solidFill>
                          <a:effectLst/>
                          <a:latin typeface="Bahnschrift" panose="020B0502040204020203" pitchFamily="34" charset="0"/>
                        </a:rPr>
                        <a:t>Encourages analysis of food systems and challenges assumptions about waste and value.</a:t>
                      </a:r>
                      <a:endParaRPr lang="en-GB" sz="1800" dirty="0">
                        <a:latin typeface="Bahnschrift" panose="020B0502040204020203" pitchFamily="34" charset="0"/>
                      </a:endParaRPr>
                    </a:p>
                  </a:txBody>
                  <a:tcPr/>
                </a:tc>
                <a:extLst>
                  <a:ext uri="{0D108BD9-81ED-4DB2-BD59-A6C34878D82A}">
                    <a16:rowId xmlns:a16="http://schemas.microsoft.com/office/drawing/2014/main" val="474305089"/>
                  </a:ext>
                </a:extLst>
              </a:tr>
            </a:tbl>
          </a:graphicData>
        </a:graphic>
      </p:graphicFrame>
      <p:pic>
        <p:nvPicPr>
          <p:cNvPr id="1026" name="Picture 2" descr="SDG 3 Indicators- 2017 Updates - SDG resources - Medium">
            <a:extLst>
              <a:ext uri="{FF2B5EF4-FFF2-40B4-BE49-F238E27FC236}">
                <a16:creationId xmlns:a16="http://schemas.microsoft.com/office/drawing/2014/main" id="{D24FF715-26EC-31AB-9B34-729FC87F0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876" y="6721241"/>
            <a:ext cx="1350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ustainable Development Goal 15: Life on Land">
            <a:extLst>
              <a:ext uri="{FF2B5EF4-FFF2-40B4-BE49-F238E27FC236}">
                <a16:creationId xmlns:a16="http://schemas.microsoft.com/office/drawing/2014/main" id="{82F997F9-250E-C1A2-9E4C-7DB6A71CA4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3876" y="9812878"/>
            <a:ext cx="1350000" cy="1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242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2" descr="Image result for earth stories film festival">
            <a:extLst>
              <a:ext uri="{FF2B5EF4-FFF2-40B4-BE49-F238E27FC236}">
                <a16:creationId xmlns:a16="http://schemas.microsoft.com/office/drawing/2014/main" id="{6697B0E5-AABE-6231-3DB9-22C12D899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682" y="1307638"/>
            <a:ext cx="8700635" cy="58004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69E9B654-9839-DC13-DB7D-B047A65C73BD}"/>
              </a:ext>
            </a:extLst>
          </p:cNvPr>
          <p:cNvSpPr txBox="1"/>
          <p:nvPr/>
        </p:nvSpPr>
        <p:spPr>
          <a:xfrm>
            <a:off x="1745681" y="11350115"/>
            <a:ext cx="8700635" cy="3031599"/>
          </a:xfrm>
          <a:prstGeom prst="rect">
            <a:avLst/>
          </a:prstGeom>
          <a:solidFill>
            <a:schemeClr val="accent2"/>
          </a:solidFill>
          <a:effectLst>
            <a:glow rad="228600">
              <a:schemeClr val="accent2">
                <a:satMod val="175000"/>
                <a:alpha val="40000"/>
              </a:schemeClr>
            </a:glow>
          </a:effectLst>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9600" b="1">
                <a:solidFill>
                  <a:srgbClr val="FEFFFE"/>
                </a:solidFill>
                <a:latin typeface="Bahnschrift" panose="020B0502040204020203" pitchFamily="34" charset="0"/>
              </a:rPr>
              <a:t>Film 3</a:t>
            </a:r>
            <a:r>
              <a:rPr kumimoji="0" lang="en-GB" sz="9600" b="1" i="0" u="none" strike="noStrike" kern="1200" cap="none" spc="0" normalizeH="0" baseline="0" noProof="0">
                <a:ln>
                  <a:noFill/>
                </a:ln>
                <a:solidFill>
                  <a:srgbClr val="FEFFFE"/>
                </a:solidFill>
                <a:effectLst/>
                <a:uLnTx/>
                <a:uFillTx/>
                <a:latin typeface="Bahnschrift" panose="020B0502040204020203"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8800" b="1">
                <a:solidFill>
                  <a:srgbClr val="FEFFFE"/>
                </a:solidFill>
                <a:latin typeface="Bahnschrift" panose="020B0502040204020203" pitchFamily="34" charset="0"/>
              </a:rPr>
              <a:t>Forest Flavours</a:t>
            </a:r>
            <a:endParaRPr kumimoji="0" lang="en-GB" sz="8800" b="1" i="0" u="none" strike="noStrike" kern="1200" cap="none" spc="0" normalizeH="0" baseline="0" noProof="0">
              <a:ln>
                <a:noFill/>
              </a:ln>
              <a:solidFill>
                <a:srgbClr val="FEFFFE"/>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3373732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0524443-F3BC-50F1-343E-C70009AD91D2}"/>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7404EEA-5EDF-DD20-3F4C-4FCF41065B91}"/>
              </a:ext>
            </a:extLst>
          </p:cNvPr>
          <p:cNvSpPr txBox="1"/>
          <p:nvPr/>
        </p:nvSpPr>
        <p:spPr>
          <a:xfrm>
            <a:off x="447729" y="7610371"/>
            <a:ext cx="11194775" cy="7879080"/>
          </a:xfrm>
          <a:prstGeom prst="rect">
            <a:avLst/>
          </a:prstGeom>
          <a:noFill/>
        </p:spPr>
        <p:txBody>
          <a:bodyPr wrap="square" lIns="91440" tIns="45720" rIns="91440" bIns="45720" rtlCol="0" anchor="t">
            <a:spAutoFit/>
          </a:bodyPr>
          <a:lstStyle/>
          <a:p>
            <a:r>
              <a:rPr lang="en-GB" sz="2200" dirty="0">
                <a:latin typeface="Bahnschrift"/>
              </a:rPr>
              <a:t>Instructions:</a:t>
            </a:r>
          </a:p>
          <a:p>
            <a:pPr marL="457200" indent="-457200">
              <a:buFont typeface="+mj-lt"/>
              <a:buAutoNum type="arabicPeriod"/>
            </a:pPr>
            <a:r>
              <a:rPr lang="en-GB" sz="2200">
                <a:latin typeface="Bahnschrift"/>
              </a:rPr>
              <a:t>Watch ‘</a:t>
            </a:r>
            <a:r>
              <a:rPr lang="en-GB" sz="2200" dirty="0">
                <a:latin typeface="Bahnschrift"/>
                <a:hlinkClick r:id="rId2"/>
              </a:rPr>
              <a:t>Forest Flavours</a:t>
            </a:r>
            <a:r>
              <a:rPr lang="en-GB" sz="2200">
                <a:latin typeface="Bahnschrift"/>
              </a:rPr>
              <a:t>’. </a:t>
            </a:r>
            <a:r>
              <a:rPr lang="en-GB" sz="2200" b="1">
                <a:latin typeface="Bahnschrift"/>
              </a:rPr>
              <a:t>5 minutes</a:t>
            </a:r>
            <a:r>
              <a:rPr lang="en-GB" sz="2200">
                <a:latin typeface="Bahnschrift"/>
              </a:rPr>
              <a:t>.</a:t>
            </a:r>
          </a:p>
          <a:p>
            <a:pPr marL="457200" indent="-457200">
              <a:buFont typeface="+mj-lt"/>
              <a:buAutoNum type="arabicPeriod"/>
            </a:pPr>
            <a:r>
              <a:rPr lang="en-GB" sz="2200" dirty="0">
                <a:latin typeface="Bahnschrift"/>
              </a:rPr>
              <a:t>Discuss with students what the film was about (fermentation of plants, foraging, knowing the value of plants/organisms, wild craft, food waste/poverty). Watch the film again to aid discussions (</a:t>
            </a:r>
            <a:r>
              <a:rPr lang="en-GB" sz="2200" b="1" dirty="0">
                <a:latin typeface="Bahnschrift"/>
              </a:rPr>
              <a:t>15 minutes</a:t>
            </a:r>
            <a:r>
              <a:rPr lang="en-GB" sz="2200" dirty="0">
                <a:latin typeface="Bahnschrift"/>
              </a:rPr>
              <a:t>).</a:t>
            </a:r>
          </a:p>
          <a:p>
            <a:pPr marL="457200" indent="-457200">
              <a:buFont typeface="+mj-lt"/>
              <a:buAutoNum type="arabicPeriod"/>
            </a:pPr>
            <a:r>
              <a:rPr lang="en-GB" sz="2200" dirty="0">
                <a:latin typeface="Bahnschrift"/>
              </a:rPr>
              <a:t>Set the ‘MasterChef’ style challenge – create a dish using food waste (vegetable peel, stale bread, banana’s) surplus (apples, bananas, lots of fruit around harvest time) or leftovers from a meal (left over curry, roast chicken, cooked vegetables, rice, pasta).</a:t>
            </a:r>
          </a:p>
          <a:p>
            <a:pPr marL="914400" lvl="1" indent="-457200">
              <a:buFont typeface="Arial" panose="020B0604020202020204" pitchFamily="34" charset="0"/>
              <a:buChar char="•"/>
            </a:pPr>
            <a:r>
              <a:rPr lang="en-GB" sz="2200" dirty="0">
                <a:latin typeface="Bahnschrift"/>
              </a:rPr>
              <a:t>Students research which are the most wasted food in the UK. Also think about their own homes and what regularly gets thrown away. </a:t>
            </a:r>
            <a:r>
              <a:rPr lang="en-GB" sz="2200" b="1" dirty="0">
                <a:latin typeface="Bahnschrift"/>
              </a:rPr>
              <a:t>15 minutes</a:t>
            </a:r>
            <a:r>
              <a:rPr lang="en-GB" sz="2200" dirty="0">
                <a:latin typeface="Bahnschrift"/>
              </a:rPr>
              <a:t>.</a:t>
            </a:r>
          </a:p>
          <a:p>
            <a:pPr marL="914400" lvl="1" indent="-457200">
              <a:buFont typeface="Arial" panose="020B0604020202020204" pitchFamily="34" charset="0"/>
              <a:buChar char="•"/>
            </a:pPr>
            <a:r>
              <a:rPr lang="en-GB" sz="2200" dirty="0">
                <a:latin typeface="Bahnschrift"/>
              </a:rPr>
              <a:t>Design a dish using their selected discarded, surplus or leftover foods, explaining why they have chosen them. </a:t>
            </a:r>
            <a:r>
              <a:rPr lang="en-GB" sz="2200" b="1" dirty="0">
                <a:latin typeface="Bahnschrift"/>
              </a:rPr>
              <a:t>15 minutes</a:t>
            </a:r>
            <a:r>
              <a:rPr lang="en-GB" sz="2200" dirty="0">
                <a:latin typeface="Bahnschrift"/>
              </a:rPr>
              <a:t>.</a:t>
            </a:r>
          </a:p>
          <a:p>
            <a:pPr marL="1371600" lvl="2" indent="-457200">
              <a:buFont typeface="Arial" panose="020B0604020202020204" pitchFamily="34" charset="0"/>
              <a:buChar char="•"/>
            </a:pPr>
            <a:r>
              <a:rPr lang="en-GB" sz="2200" dirty="0">
                <a:latin typeface="Bahnschrift"/>
              </a:rPr>
              <a:t>Could watch </a:t>
            </a:r>
            <a:r>
              <a:rPr lang="en-GB" sz="2200" dirty="0">
                <a:latin typeface="Bahnschrift"/>
                <a:hlinkClick r:id="rId3">
                  <a:extLst>
                    <a:ext uri="{A12FA001-AC4F-418D-AE19-62706E023703}">
                      <ahyp:hlinkClr xmlns:ahyp="http://schemas.microsoft.com/office/drawing/2018/hyperlinkcolor" val="tx"/>
                    </a:ext>
                  </a:extLst>
                </a:hlinkClick>
              </a:rPr>
              <a:t>BBC One - MasterChef, Series 19, Episode 11</a:t>
            </a:r>
            <a:r>
              <a:rPr lang="en-GB" sz="2200" dirty="0">
                <a:latin typeface="Bahnschrift"/>
              </a:rPr>
              <a:t> (1:30-28:30) for inspiration. </a:t>
            </a:r>
          </a:p>
          <a:p>
            <a:pPr marL="914400" lvl="1" indent="-457200">
              <a:buFont typeface="Arial" panose="020B0604020202020204" pitchFamily="34" charset="0"/>
              <a:buChar char="•"/>
            </a:pPr>
            <a:r>
              <a:rPr lang="en-GB" sz="2200" dirty="0">
                <a:latin typeface="Bahnschrift"/>
              </a:rPr>
              <a:t>Create/cook the dish, followed by tasting and evaluation. </a:t>
            </a:r>
            <a:r>
              <a:rPr lang="en-GB" sz="2200" b="1" dirty="0">
                <a:latin typeface="Bahnschrift"/>
              </a:rPr>
              <a:t>60 minutes</a:t>
            </a:r>
            <a:r>
              <a:rPr lang="en-GB" sz="2200" dirty="0">
                <a:latin typeface="Bahnschrift"/>
              </a:rPr>
              <a:t>.</a:t>
            </a:r>
          </a:p>
          <a:p>
            <a:pPr marL="457200" indent="-457200">
              <a:buFont typeface="+mj-lt"/>
              <a:buAutoNum type="arabicPeriod"/>
            </a:pPr>
            <a:endParaRPr lang="en-GB" sz="2200">
              <a:latin typeface="Aptos" panose="020B0004020202020204" pitchFamily="34" charset="0"/>
            </a:endParaRPr>
          </a:p>
          <a:p>
            <a:r>
              <a:rPr lang="en-GB" sz="2200" b="1" u="sng" dirty="0">
                <a:latin typeface="Bahnschrift"/>
              </a:rPr>
              <a:t>Extra-curricular activities:</a:t>
            </a:r>
          </a:p>
          <a:p>
            <a:pPr marL="914400" lvl="1" indent="-457200">
              <a:buFont typeface="+mj-lt"/>
              <a:buAutoNum type="arabicPeriod"/>
            </a:pPr>
            <a:r>
              <a:rPr lang="en-GB" sz="2200" dirty="0">
                <a:latin typeface="Bahnschrift"/>
              </a:rPr>
              <a:t>If your risk assessments allow, take the students foraging for foods and then use these to create a dish.</a:t>
            </a:r>
          </a:p>
          <a:p>
            <a:pPr marL="914400" lvl="1" indent="-457200">
              <a:buAutoNum type="arabicPeriod"/>
            </a:pPr>
            <a:r>
              <a:rPr lang="en-GB" sz="2200" dirty="0">
                <a:latin typeface="Bahnschrift"/>
              </a:rPr>
              <a:t>Encourage students to share their passion for all things climate related by creating an entry for the Earth Stories Film Festival! More information, including terms and conditions, can be found here: </a:t>
            </a:r>
            <a:r>
              <a:rPr lang="en-GB" sz="2200" dirty="0">
                <a:ea typeface="+mn-lt"/>
                <a:cs typeface="+mn-lt"/>
                <a:hlinkClick r:id="rId4"/>
              </a:rPr>
              <a:t>Earth Stories - Keele University</a:t>
            </a:r>
          </a:p>
        </p:txBody>
      </p:sp>
      <p:graphicFrame>
        <p:nvGraphicFramePr>
          <p:cNvPr id="2" name="Table 1">
            <a:extLst>
              <a:ext uri="{FF2B5EF4-FFF2-40B4-BE49-F238E27FC236}">
                <a16:creationId xmlns:a16="http://schemas.microsoft.com/office/drawing/2014/main" id="{558AA47A-3904-DBB5-9356-22CEB5589985}"/>
              </a:ext>
            </a:extLst>
          </p:cNvPr>
          <p:cNvGraphicFramePr>
            <a:graphicFrameLocks noGrp="1"/>
          </p:cNvGraphicFramePr>
          <p:nvPr>
            <p:extLst>
              <p:ext uri="{D42A27DB-BD31-4B8C-83A1-F6EECF244321}">
                <p14:modId xmlns:p14="http://schemas.microsoft.com/office/powerpoint/2010/main" val="44352218"/>
              </p:ext>
            </p:extLst>
          </p:nvPr>
        </p:nvGraphicFramePr>
        <p:xfrm>
          <a:off x="604194" y="2542456"/>
          <a:ext cx="10881846" cy="4968240"/>
        </p:xfrm>
        <a:graphic>
          <a:graphicData uri="http://schemas.openxmlformats.org/drawingml/2006/table">
            <a:tbl>
              <a:tblPr firstRow="1" bandRow="1">
                <a:tableStyleId>{5940675A-B579-460E-94D1-54222C63F5DA}</a:tableStyleId>
              </a:tblPr>
              <a:tblGrid>
                <a:gridCol w="1080000">
                  <a:extLst>
                    <a:ext uri="{9D8B030D-6E8A-4147-A177-3AD203B41FA5}">
                      <a16:colId xmlns:a16="http://schemas.microsoft.com/office/drawing/2014/main" val="71596733"/>
                    </a:ext>
                  </a:extLst>
                </a:gridCol>
                <a:gridCol w="4900923">
                  <a:extLst>
                    <a:ext uri="{9D8B030D-6E8A-4147-A177-3AD203B41FA5}">
                      <a16:colId xmlns:a16="http://schemas.microsoft.com/office/drawing/2014/main" val="4163230535"/>
                    </a:ext>
                  </a:extLst>
                </a:gridCol>
                <a:gridCol w="4900923">
                  <a:extLst>
                    <a:ext uri="{9D8B030D-6E8A-4147-A177-3AD203B41FA5}">
                      <a16:colId xmlns:a16="http://schemas.microsoft.com/office/drawing/2014/main" val="1795804194"/>
                    </a:ext>
                  </a:extLst>
                </a:gridCol>
              </a:tblGrid>
              <a:tr h="399818">
                <a:tc>
                  <a:txBody>
                    <a:bodyPr/>
                    <a:lstStyle/>
                    <a:p>
                      <a:r>
                        <a:rPr lang="en-GB" sz="1400">
                          <a:latin typeface="Bahnschrift"/>
                        </a:rPr>
                        <a:t>English National Curriculum Links</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400">
                          <a:latin typeface="Bahnschrift"/>
                        </a:rPr>
                        <a:t>KS3: </a:t>
                      </a:r>
                      <a:r>
                        <a:rPr lang="en-GB" sz="1400" b="0">
                          <a:latin typeface="Bahnschrift"/>
                        </a:rPr>
                        <a:t>Explicit links to PHSE (mental wellbeing, physical health and fitness, health and prevention) and Design (Food) Technology (test, evaluate and refine their ideas; understand the source, seasonality and characteristics of a broad range of ingredients)can be made to this activity. Specific links will depend on the year group you aim this activity at.</a:t>
                      </a:r>
                    </a:p>
                    <a:p>
                      <a:endParaRPr lang="en-GB" sz="1400" b="1">
                        <a:latin typeface="Bahnschrift" panose="020B0502040204020203" pitchFamily="34" charset="0"/>
                      </a:endParaRPr>
                    </a:p>
                    <a:p>
                      <a:endParaRPr lang="en-GB" sz="1400" b="1">
                        <a:latin typeface="Bahnschrift" panose="020B0502040204020203" pitchFamily="34" charset="0"/>
                      </a:endParaRPr>
                    </a:p>
                    <a:p>
                      <a:r>
                        <a:rPr lang="en-GB" sz="1400" b="1">
                          <a:latin typeface="Bahnschrift"/>
                        </a:rPr>
                        <a:t>Whilst the current curriculum doesn’t explicitly mention climate related themes, teachers can integrate related content through cross-curricular approaches.</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400">
                          <a:latin typeface="Bahnschrift"/>
                        </a:rPr>
                        <a:t>KS4: </a:t>
                      </a:r>
                      <a:r>
                        <a:rPr lang="en-GB" sz="1400" b="0">
                          <a:latin typeface="Bahnschrift"/>
                        </a:rPr>
                        <a:t>Explicit links to PHSE (mental wellbeing, physical health and fitness, health and prevention) and Design (Food) Technology (the impact of food and food security on the environment, local and global markets </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0">
                          <a:latin typeface="Bahnschrift"/>
                        </a:rPr>
                        <a:t>and communities; explain, justify and present their ideas about their chosen recipes and cooking </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0">
                          <a:latin typeface="Bahnschrift"/>
                        </a:rPr>
                        <a:t>methods to others) can be made to this activity. Specific links will depend on the year group you aim this activity at.</a:t>
                      </a:r>
                    </a:p>
                    <a:p>
                      <a:endParaRPr lang="en-GB" sz="1400" b="1">
                        <a:latin typeface="Bahnschrif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1">
                          <a:latin typeface="Bahnschrift"/>
                        </a:rPr>
                        <a:t>Whilst the current curriculum doesn’t explicitly mention climate related themes, teachers can integrate related content through cross-curricular approaches.</a:t>
                      </a:r>
                    </a:p>
                  </a:txBody>
                  <a:tcPr/>
                </a:tc>
                <a:extLst>
                  <a:ext uri="{0D108BD9-81ED-4DB2-BD59-A6C34878D82A}">
                    <a16:rowId xmlns:a16="http://schemas.microsoft.com/office/drawing/2014/main" val="383412141"/>
                  </a:ext>
                </a:extLst>
              </a:tr>
              <a:tr h="399818">
                <a:tc>
                  <a:txBody>
                    <a:bodyPr/>
                    <a:lstStyle/>
                    <a:p>
                      <a:r>
                        <a:rPr lang="en-GB" sz="1400">
                          <a:latin typeface="Bahnschrift"/>
                        </a:rPr>
                        <a:t>Key Vocabulary</a:t>
                      </a:r>
                    </a:p>
                  </a:txBody>
                  <a:tcPr/>
                </a:tc>
                <a:tc>
                  <a:txBody>
                    <a:bodyPr/>
                    <a:lstStyle/>
                    <a:p>
                      <a:r>
                        <a:rPr lang="en-GB" sz="1400">
                          <a:latin typeface="Bahnschrift"/>
                        </a:rPr>
                        <a:t>KS3: fermentation, foraging, surplus, food waste, food poverty, sustainable.</a:t>
                      </a:r>
                    </a:p>
                  </a:txBody>
                  <a:tcPr>
                    <a:lnB w="12700" cap="flat" cmpd="sng" algn="ctr">
                      <a:solidFill>
                        <a:schemeClr val="tx1"/>
                      </a:solidFill>
                      <a:prstDash val="solid"/>
                      <a:round/>
                      <a:headEnd type="none" w="med" len="med"/>
                      <a:tailEnd type="none" w="med" len="med"/>
                    </a:lnB>
                  </a:tcPr>
                </a:tc>
                <a:tc>
                  <a:txBody>
                    <a:bodyPr/>
                    <a:lstStyle/>
                    <a:p>
                      <a:r>
                        <a:rPr lang="en-GB" sz="1400">
                          <a:latin typeface="Bahnschrift"/>
                        </a:rPr>
                        <a:t>KS4: fermentation, foraging, surplus, food waste, food poverty, sustainable.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4476970"/>
                  </a:ext>
                </a:extLst>
              </a:tr>
              <a:tr h="261281">
                <a:tc>
                  <a:txBody>
                    <a:bodyPr/>
                    <a:lstStyle/>
                    <a:p>
                      <a:r>
                        <a:rPr lang="en-GB" sz="1400">
                          <a:latin typeface="Bahnschrift"/>
                        </a:rPr>
                        <a:t>Resources needed</a:t>
                      </a:r>
                    </a:p>
                  </a:txBody>
                  <a:tcPr>
                    <a:lnR w="12700" cap="flat" cmpd="sng" algn="ctr">
                      <a:solidFill>
                        <a:schemeClr val="tx1"/>
                      </a:solidFill>
                      <a:prstDash val="solid"/>
                      <a:round/>
                      <a:headEnd type="none" w="med" len="med"/>
                      <a:tailEnd type="none" w="med" len="med"/>
                    </a:lnR>
                  </a:tcPr>
                </a:tc>
                <a:tc>
                  <a:txBody>
                    <a:bodyPr/>
                    <a:lstStyle/>
                    <a:p>
                      <a:pPr marL="213995" indent="-213995">
                        <a:buFont typeface="Arial" panose="020B0604020202020204" pitchFamily="34" charset="0"/>
                        <a:buChar char="•"/>
                      </a:pPr>
                      <a:r>
                        <a:rPr lang="en-GB" sz="1400">
                          <a:latin typeface="Bahnschrift"/>
                        </a:rPr>
                        <a:t>Access to internet/books,</a:t>
                      </a:r>
                    </a:p>
                    <a:p>
                      <a:pPr marL="213995" indent="-213995">
                        <a:buFont typeface="Arial" panose="020B0604020202020204" pitchFamily="34" charset="0"/>
                        <a:buChar char="•"/>
                      </a:pPr>
                      <a:r>
                        <a:rPr lang="en-GB" sz="1400">
                          <a:latin typeface="Bahnschrift"/>
                        </a:rPr>
                        <a:t>Cooking utensils &amp; equipment,</a:t>
                      </a:r>
                    </a:p>
                    <a:p>
                      <a:pPr marL="213995" indent="-213995">
                        <a:buFont typeface="Arial" panose="020B0604020202020204" pitchFamily="34" charset="0"/>
                        <a:buChar char="•"/>
                      </a:pPr>
                      <a:r>
                        <a:rPr lang="en-GB" sz="1400">
                          <a:latin typeface="Bahnschrift"/>
                        </a:rPr>
                        <a:t>Students will need to bring their chosen food waste challenge ingredients (depending on your procedures for supporting students with this),</a:t>
                      </a:r>
                    </a:p>
                    <a:p>
                      <a:pPr marL="213995" indent="-213995">
                        <a:buFont typeface="Arial" panose="020B0604020202020204" pitchFamily="34" charset="0"/>
                        <a:buChar char="•"/>
                      </a:pPr>
                      <a:r>
                        <a:rPr lang="en-GB" sz="1400">
                          <a:latin typeface="Bahnschrift"/>
                        </a:rPr>
                        <a:t>Camera – to take photos of the final dishes.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400" b="1" u="sng">
                          <a:latin typeface="Bahnschrift"/>
                        </a:rPr>
                        <a:t>Careers Links: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u="none">
                          <a:latin typeface="Bahnschrift"/>
                        </a:rPr>
                        <a:t>Find out more about Pascal </a:t>
                      </a:r>
                      <a:r>
                        <a:rPr lang="en-GB" sz="1400" b="0" u="none" err="1">
                          <a:latin typeface="Bahnschrift"/>
                        </a:rPr>
                        <a:t>Baudar</a:t>
                      </a:r>
                      <a:r>
                        <a:rPr lang="en-GB" sz="1400" b="0" u="none">
                          <a:latin typeface="Bahnschrift"/>
                        </a:rPr>
                        <a:t> -</a:t>
                      </a:r>
                      <a:r>
                        <a:rPr lang="en-GB" sz="1400">
                          <a:latin typeface="Bahnschrift"/>
                        </a:rPr>
                        <a:t> </a:t>
                      </a:r>
                      <a:r>
                        <a:rPr lang="en-GB" sz="1400" b="1" i="0" u="none" strike="noStrike">
                          <a:effectLst/>
                          <a:latin typeface="Bahnschrift"/>
                          <a:hlinkClick r:id="rId5"/>
                        </a:rPr>
                        <a:t>Wild Food Artist / Traditional Food Preservation</a:t>
                      </a:r>
                      <a:endParaRPr lang="en-GB" sz="1400" b="1" i="0">
                        <a:effectLst/>
                        <a:latin typeface="Bahnschrift"/>
                      </a:endParaRPr>
                    </a:p>
                    <a:p>
                      <a:pPr marL="0" indent="0">
                        <a:buFont typeface="Arial" panose="020B0604020202020204" pitchFamily="34" charset="0"/>
                        <a:buNone/>
                      </a:pPr>
                      <a:r>
                        <a:rPr lang="en-GB" sz="1400" b="0" u="none">
                          <a:latin typeface="Bahnschrift"/>
                        </a:rPr>
                        <a:t>Community Growing Programme Lead,</a:t>
                      </a:r>
                    </a:p>
                    <a:p>
                      <a:pPr marL="0" indent="0">
                        <a:buFont typeface="Arial" panose="020B0604020202020204" pitchFamily="34" charset="0"/>
                        <a:buNone/>
                      </a:pPr>
                      <a:r>
                        <a:rPr lang="en-GB" sz="1400" b="0" u="none">
                          <a:latin typeface="Bahnschrift"/>
                        </a:rPr>
                        <a:t>Community Gardner,</a:t>
                      </a:r>
                    </a:p>
                    <a:p>
                      <a:pPr marL="0" indent="0">
                        <a:buFont typeface="Arial" panose="020B0604020202020204" pitchFamily="34" charset="0"/>
                        <a:buNone/>
                      </a:pPr>
                      <a:r>
                        <a:rPr lang="en-GB" sz="1400" b="0" u="none">
                          <a:latin typeface="Bahnschrift"/>
                        </a:rPr>
                        <a:t>Project Support Officer,</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u="none">
                          <a:latin typeface="Bahnschrift"/>
                        </a:rPr>
                        <a:t>A range of STEM related careers can be found here: </a:t>
                      </a:r>
                      <a:r>
                        <a:rPr lang="en-GB" sz="1400">
                          <a:latin typeface="Bahnschrift"/>
                          <a:hlinkClick r:id="rId6"/>
                        </a:rPr>
                        <a:t>Careers – NUSTEM</a:t>
                      </a:r>
                      <a:endParaRPr lang="en-GB" sz="1400">
                        <a:latin typeface="Bahnschrif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336229"/>
                  </a:ext>
                </a:extLst>
              </a:tr>
            </a:tbl>
          </a:graphicData>
        </a:graphic>
      </p:graphicFrame>
      <p:pic>
        <p:nvPicPr>
          <p:cNvPr id="5" name="Picture 2" descr="Image result for earth stories film festival">
            <a:extLst>
              <a:ext uri="{FF2B5EF4-FFF2-40B4-BE49-F238E27FC236}">
                <a16:creationId xmlns:a16="http://schemas.microsoft.com/office/drawing/2014/main" id="{A915459D-3714-5268-5BD6-00279C0A5B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224" y="67422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1" name="Picture 10">
            <a:extLst>
              <a:ext uri="{FF2B5EF4-FFF2-40B4-BE49-F238E27FC236}">
                <a16:creationId xmlns:a16="http://schemas.microsoft.com/office/drawing/2014/main" id="{AEF96D85-A390-68CF-769D-FB3AF9BBE463}"/>
              </a:ext>
            </a:extLst>
          </p:cNvPr>
          <p:cNvPicPr>
            <a:picLocks noChangeAspect="1"/>
          </p:cNvPicPr>
          <p:nvPr/>
        </p:nvPicPr>
        <p:blipFill>
          <a:blip r:embed="rId8"/>
          <a:stretch>
            <a:fillRect/>
          </a:stretch>
        </p:blipFill>
        <p:spPr>
          <a:xfrm>
            <a:off x="10712502" y="534589"/>
            <a:ext cx="994205" cy="900000"/>
          </a:xfrm>
          <a:prstGeom prst="rect">
            <a:avLst/>
          </a:prstGeom>
        </p:spPr>
      </p:pic>
      <p:pic>
        <p:nvPicPr>
          <p:cNvPr id="10" name="Picture 9">
            <a:extLst>
              <a:ext uri="{FF2B5EF4-FFF2-40B4-BE49-F238E27FC236}">
                <a16:creationId xmlns:a16="http://schemas.microsoft.com/office/drawing/2014/main" id="{3246A41F-2CBF-AF08-06FB-BF7C33D6C5B4}"/>
              </a:ext>
            </a:extLst>
          </p:cNvPr>
          <p:cNvPicPr>
            <a:picLocks noChangeAspect="1"/>
          </p:cNvPicPr>
          <p:nvPr/>
        </p:nvPicPr>
        <p:blipFill>
          <a:blip r:embed="rId9"/>
          <a:stretch>
            <a:fillRect/>
          </a:stretch>
        </p:blipFill>
        <p:spPr>
          <a:xfrm>
            <a:off x="9724331" y="540210"/>
            <a:ext cx="994382" cy="900000"/>
          </a:xfrm>
          <a:prstGeom prst="rect">
            <a:avLst/>
          </a:prstGeom>
        </p:spPr>
      </p:pic>
      <p:sp>
        <p:nvSpPr>
          <p:cNvPr id="14" name="Title 3">
            <a:extLst>
              <a:ext uri="{FF2B5EF4-FFF2-40B4-BE49-F238E27FC236}">
                <a16:creationId xmlns:a16="http://schemas.microsoft.com/office/drawing/2014/main" id="{9C724C74-44A6-B5E0-25CD-2D230CB5AE98}"/>
              </a:ext>
            </a:extLst>
          </p:cNvPr>
          <p:cNvSpPr txBox="1">
            <a:spLocks/>
          </p:cNvSpPr>
          <p:nvPr/>
        </p:nvSpPr>
        <p:spPr>
          <a:xfrm>
            <a:off x="616226" y="295447"/>
            <a:ext cx="10881846" cy="2470797"/>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a:latin typeface="Bahnschrift" panose="020B0502040204020203" pitchFamily="34" charset="0"/>
              </a:rPr>
              <a:t>        Lesson Plan</a:t>
            </a:r>
            <a:br>
              <a:rPr lang="en-GB">
                <a:latin typeface="Bahnschrift" panose="020B0502040204020203" pitchFamily="34" charset="0"/>
              </a:rPr>
            </a:br>
            <a:r>
              <a:rPr lang="en-GB" sz="2800">
                <a:latin typeface="Bahnschrift" panose="020B0502040204020203" pitchFamily="34" charset="0"/>
              </a:rPr>
              <a:t>                 Activity time: 120 minutes</a:t>
            </a:r>
            <a:br>
              <a:rPr lang="en-GB" sz="2800">
                <a:latin typeface="Bahnschrift" panose="020B0502040204020203" pitchFamily="34" charset="0"/>
              </a:rPr>
            </a:br>
            <a:br>
              <a:rPr lang="en-GB" sz="1600">
                <a:latin typeface="Bahnschrift" panose="020B0502040204020203" pitchFamily="34" charset="0"/>
              </a:rPr>
            </a:br>
            <a:r>
              <a:rPr lang="en-GB" sz="2025">
                <a:latin typeface="Bahnschrift" panose="020B0502040204020203" pitchFamily="34" charset="0"/>
              </a:rPr>
              <a:t>This activity is designed to get students thinking about how we can use the connection between humans and nature to combat food waste and food poverty.</a:t>
            </a:r>
            <a:endParaRPr lang="en-GB">
              <a:latin typeface="Bahnschrift" panose="020B0502040204020203" pitchFamily="34" charset="0"/>
            </a:endParaRPr>
          </a:p>
        </p:txBody>
      </p:sp>
    </p:spTree>
    <p:extLst>
      <p:ext uri="{BB962C8B-B14F-4D97-AF65-F5344CB8AC3E}">
        <p14:creationId xmlns:p14="http://schemas.microsoft.com/office/powerpoint/2010/main" val="2428427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83853-B9BE-7657-5532-BA99CD21930A}"/>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DFD274FF-9DC0-C427-716B-F90AA14B63F1}"/>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 name="Title 3">
            <a:extLst>
              <a:ext uri="{FF2B5EF4-FFF2-40B4-BE49-F238E27FC236}">
                <a16:creationId xmlns:a16="http://schemas.microsoft.com/office/drawing/2014/main" id="{FEC0AB0E-AF9C-5830-8C0D-02E2D4E0FAA6}"/>
              </a:ext>
            </a:extLst>
          </p:cNvPr>
          <p:cNvSpPr>
            <a:spLocks noGrp="1"/>
          </p:cNvSpPr>
          <p:nvPr>
            <p:ph type="title"/>
          </p:nvPr>
        </p:nvSpPr>
        <p:spPr>
          <a:xfrm>
            <a:off x="2348876" y="338824"/>
            <a:ext cx="9212072" cy="2470797"/>
          </a:xfrm>
        </p:spPr>
        <p:txBody>
          <a:bodyPr>
            <a:normAutofit/>
          </a:bodyPr>
          <a:lstStyle/>
          <a:p>
            <a:r>
              <a:rPr lang="en-GB" dirty="0">
                <a:latin typeface="Bahnschrift" panose="020B0502040204020203" pitchFamily="34" charset="0"/>
              </a:rPr>
              <a:t>Education for Sustainable Development</a:t>
            </a:r>
          </a:p>
        </p:txBody>
      </p:sp>
      <p:pic>
        <p:nvPicPr>
          <p:cNvPr id="5" name="Picture 2" descr="Image result for earth stories film festival">
            <a:extLst>
              <a:ext uri="{FF2B5EF4-FFF2-40B4-BE49-F238E27FC236}">
                <a16:creationId xmlns:a16="http://schemas.microsoft.com/office/drawing/2014/main" id="{ADE43481-7C1C-C06A-7A92-8CB3E5BF8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224" y="1124222"/>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 name="TextBox 9">
            <a:extLst>
              <a:ext uri="{FF2B5EF4-FFF2-40B4-BE49-F238E27FC236}">
                <a16:creationId xmlns:a16="http://schemas.microsoft.com/office/drawing/2014/main" id="{D387D0C9-19D9-13FA-C888-ADC481AD5528}"/>
              </a:ext>
            </a:extLst>
          </p:cNvPr>
          <p:cNvSpPr txBox="1"/>
          <p:nvPr/>
        </p:nvSpPr>
        <p:spPr>
          <a:xfrm>
            <a:off x="610801" y="2417073"/>
            <a:ext cx="10970398" cy="4095993"/>
          </a:xfrm>
          <a:prstGeom prst="rect">
            <a:avLst/>
          </a:prstGeom>
          <a:noFill/>
        </p:spPr>
        <p:txBody>
          <a:bodyPr wrap="square">
            <a:spAutoFit/>
          </a:bodyPr>
          <a:lstStyle/>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Film: </a:t>
            </a:r>
            <a:r>
              <a:rPr lang="en-GB" i="0" dirty="0">
                <a:solidFill>
                  <a:srgbClr val="424242"/>
                </a:solidFill>
                <a:effectLst/>
                <a:latin typeface="Bahnschrift" panose="020B0502040204020203" pitchFamily="34" charset="0"/>
              </a:rPr>
              <a:t>Forest Flavours</a:t>
            </a:r>
          </a:p>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Key Themes: </a:t>
            </a:r>
            <a:r>
              <a:rPr lang="en-GB" i="0" dirty="0">
                <a:solidFill>
                  <a:srgbClr val="424242"/>
                </a:solidFill>
                <a:effectLst/>
                <a:latin typeface="Bahnschrift" panose="020B0502040204020203" pitchFamily="34" charset="0"/>
              </a:rPr>
              <a:t>Food waste, foraging, sustainability, food poverty</a:t>
            </a:r>
          </a:p>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Main Activities:</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Watch and discuss the film</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Research most wasted foods in the UK</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Design and cook a dish using food waste, surplus, or leftovers</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Optional: Foraging activity or food preservation exploration</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Evaluate and present their culinary creations</a:t>
            </a:r>
          </a:p>
          <a:p>
            <a:pPr algn="l">
              <a:spcBef>
                <a:spcPts val="600"/>
              </a:spcBef>
              <a:spcAft>
                <a:spcPts val="300"/>
              </a:spcAft>
              <a:buNone/>
            </a:pPr>
            <a:endParaRPr lang="en-GB" i="0" dirty="0">
              <a:solidFill>
                <a:srgbClr val="424242"/>
              </a:solidFill>
              <a:effectLst/>
              <a:latin typeface="Bahnschrift" panose="020B0502040204020203" pitchFamily="34" charset="0"/>
            </a:endParaRPr>
          </a:p>
          <a:p>
            <a:pPr algn="l">
              <a:spcBef>
                <a:spcPts val="600"/>
              </a:spcBef>
              <a:spcAft>
                <a:spcPts val="300"/>
              </a:spcAft>
              <a:buNone/>
            </a:pPr>
            <a:r>
              <a:rPr lang="en-GB" i="0" dirty="0">
                <a:solidFill>
                  <a:srgbClr val="424242"/>
                </a:solidFill>
                <a:effectLst/>
                <a:latin typeface="Bahnschrift" panose="020B0502040204020203" pitchFamily="34" charset="0"/>
              </a:rPr>
              <a:t>Mapped to the United Nations Sustainable Development Goals:</a:t>
            </a:r>
          </a:p>
        </p:txBody>
      </p:sp>
      <p:graphicFrame>
        <p:nvGraphicFramePr>
          <p:cNvPr id="11" name="Table 10">
            <a:extLst>
              <a:ext uri="{FF2B5EF4-FFF2-40B4-BE49-F238E27FC236}">
                <a16:creationId xmlns:a16="http://schemas.microsoft.com/office/drawing/2014/main" id="{75B21983-8622-99D5-5B20-D741B4C6649C}"/>
              </a:ext>
            </a:extLst>
          </p:cNvPr>
          <p:cNvGraphicFramePr>
            <a:graphicFrameLocks noGrp="1"/>
          </p:cNvGraphicFramePr>
          <p:nvPr>
            <p:extLst>
              <p:ext uri="{D42A27DB-BD31-4B8C-83A1-F6EECF244321}">
                <p14:modId xmlns:p14="http://schemas.microsoft.com/office/powerpoint/2010/main" val="1279407792"/>
              </p:ext>
            </p:extLst>
          </p:nvPr>
        </p:nvGraphicFramePr>
        <p:xfrm>
          <a:off x="774224" y="6673736"/>
          <a:ext cx="10617676" cy="4663440"/>
        </p:xfrm>
        <a:graphic>
          <a:graphicData uri="http://schemas.openxmlformats.org/drawingml/2006/table">
            <a:tbl>
              <a:tblPr firstRow="1" bandRow="1">
                <a:tableStyleId>{5940675A-B579-460E-94D1-54222C63F5DA}</a:tableStyleId>
              </a:tblPr>
              <a:tblGrid>
                <a:gridCol w="2292826">
                  <a:extLst>
                    <a:ext uri="{9D8B030D-6E8A-4147-A177-3AD203B41FA5}">
                      <a16:colId xmlns:a16="http://schemas.microsoft.com/office/drawing/2014/main" val="3591708738"/>
                    </a:ext>
                  </a:extLst>
                </a:gridCol>
                <a:gridCol w="8324850">
                  <a:extLst>
                    <a:ext uri="{9D8B030D-6E8A-4147-A177-3AD203B41FA5}">
                      <a16:colId xmlns:a16="http://schemas.microsoft.com/office/drawing/2014/main" val="761916147"/>
                    </a:ext>
                  </a:extLst>
                </a:gridCol>
              </a:tblGrid>
              <a:tr h="508029">
                <a:tc>
                  <a:txBody>
                    <a:bodyPr/>
                    <a:lstStyle/>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dirty="0">
                          <a:latin typeface="Bahnschrift" panose="020B0502040204020203" pitchFamily="34" charset="0"/>
                        </a:rPr>
                        <a:t>Zero Hunger - </a:t>
                      </a:r>
                      <a:r>
                        <a:rPr lang="en-GB" sz="1800" b="0" dirty="0">
                          <a:latin typeface="Bahnschrift" panose="020B0502040204020203" pitchFamily="34" charset="0"/>
                        </a:rPr>
                        <a:t>Addresses food insecurity and encourages creative use of surplus and waste to reduce hunger.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25234"/>
                  </a:ext>
                </a:extLst>
              </a:tr>
              <a:tr h="508029">
                <a:tc>
                  <a:txBody>
                    <a:bodyPr/>
                    <a:lstStyle/>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1" dirty="0">
                          <a:latin typeface="Bahnschrift" panose="020B0502040204020203" pitchFamily="34" charset="0"/>
                        </a:rPr>
                        <a:t>Responsible Consumption and Production </a:t>
                      </a:r>
                      <a:r>
                        <a:rPr lang="en-GB" sz="1800" dirty="0">
                          <a:latin typeface="Bahnschrift" panose="020B0502040204020203" pitchFamily="34" charset="0"/>
                        </a:rPr>
                        <a:t>– Promotes sustainable food practices and reduces waste through practical, hands-on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3583455"/>
                  </a:ext>
                </a:extLst>
              </a:tr>
              <a:tr h="508029">
                <a:tc>
                  <a:txBody>
                    <a:bodyPr/>
                    <a:lstStyle/>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dirty="0">
                          <a:latin typeface="Bahnschrift" panose="020B0502040204020203" pitchFamily="34" charset="0"/>
                        </a:rPr>
                        <a:t>Life on Land </a:t>
                      </a:r>
                      <a:r>
                        <a:rPr lang="en-GB" sz="1800" dirty="0">
                          <a:latin typeface="Bahnschrift" panose="020B0502040204020203" pitchFamily="34" charset="0"/>
                        </a:rPr>
                        <a:t>- Encourages sustainable use of natural resources and appreciation of wild, foraged foods.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5774768"/>
                  </a:ext>
                </a:extLst>
              </a:tr>
            </a:tbl>
          </a:graphicData>
        </a:graphic>
      </p:graphicFrame>
      <p:sp>
        <p:nvSpPr>
          <p:cNvPr id="16" name="TextBox 15">
            <a:extLst>
              <a:ext uri="{FF2B5EF4-FFF2-40B4-BE49-F238E27FC236}">
                <a16:creationId xmlns:a16="http://schemas.microsoft.com/office/drawing/2014/main" id="{F90FFDC8-A431-32B3-6D8D-ED76E1B0D189}"/>
              </a:ext>
            </a:extLst>
          </p:cNvPr>
          <p:cNvSpPr txBox="1"/>
          <p:nvPr/>
        </p:nvSpPr>
        <p:spPr>
          <a:xfrm>
            <a:off x="610800" y="11554253"/>
            <a:ext cx="10781099" cy="646331"/>
          </a:xfrm>
          <a:prstGeom prst="rect">
            <a:avLst/>
          </a:prstGeom>
          <a:noFill/>
        </p:spPr>
        <p:txBody>
          <a:bodyPr wrap="square">
            <a:spAutoFit/>
          </a:bodyPr>
          <a:lstStyle/>
          <a:p>
            <a:r>
              <a:rPr lang="en-GB" i="0" dirty="0">
                <a:solidFill>
                  <a:srgbClr val="424242"/>
                </a:solidFill>
                <a:effectLst/>
                <a:latin typeface="Bahnschrift" panose="020B0502040204020203" pitchFamily="34" charset="0"/>
              </a:rPr>
              <a:t>Mapped to UNESCO’s eight key competencies for sustainability, </a:t>
            </a:r>
            <a:r>
              <a:rPr lang="en-GB" b="0" i="0" dirty="0">
                <a:solidFill>
                  <a:srgbClr val="424242"/>
                </a:solidFill>
                <a:effectLst/>
                <a:latin typeface="Bahnschrift" panose="020B0502040204020203" pitchFamily="34" charset="0"/>
              </a:rPr>
              <a:t>which are designed to equip learners with the knowledge, skills, values, and attitudes needed to contribute to sustainable development.</a:t>
            </a:r>
            <a:endParaRPr lang="en-GB" dirty="0">
              <a:latin typeface="Bahnschrift" panose="020B0502040204020203" pitchFamily="34" charset="0"/>
            </a:endParaRPr>
          </a:p>
        </p:txBody>
      </p:sp>
      <p:graphicFrame>
        <p:nvGraphicFramePr>
          <p:cNvPr id="17" name="Table 16">
            <a:extLst>
              <a:ext uri="{FF2B5EF4-FFF2-40B4-BE49-F238E27FC236}">
                <a16:creationId xmlns:a16="http://schemas.microsoft.com/office/drawing/2014/main" id="{28FD4916-49EC-3B81-7A23-8F41B4EC36C9}"/>
              </a:ext>
            </a:extLst>
          </p:cNvPr>
          <p:cNvGraphicFramePr>
            <a:graphicFrameLocks noGrp="1"/>
          </p:cNvGraphicFramePr>
          <p:nvPr/>
        </p:nvGraphicFramePr>
        <p:xfrm>
          <a:off x="774224" y="12548723"/>
          <a:ext cx="10617675" cy="2560320"/>
        </p:xfrm>
        <a:graphic>
          <a:graphicData uri="http://schemas.openxmlformats.org/drawingml/2006/table">
            <a:tbl>
              <a:tblPr firstRow="1" bandRow="1">
                <a:tableStyleId>{5940675A-B579-460E-94D1-54222C63F5DA}</a:tableStyleId>
              </a:tblPr>
              <a:tblGrid>
                <a:gridCol w="3169126">
                  <a:extLst>
                    <a:ext uri="{9D8B030D-6E8A-4147-A177-3AD203B41FA5}">
                      <a16:colId xmlns:a16="http://schemas.microsoft.com/office/drawing/2014/main" val="1092385362"/>
                    </a:ext>
                  </a:extLst>
                </a:gridCol>
                <a:gridCol w="7448549">
                  <a:extLst>
                    <a:ext uri="{9D8B030D-6E8A-4147-A177-3AD203B41FA5}">
                      <a16:colId xmlns:a16="http://schemas.microsoft.com/office/drawing/2014/main" val="3339011268"/>
                    </a:ext>
                  </a:extLst>
                </a:gridCol>
              </a:tblGrid>
              <a:tr h="370840">
                <a:tc>
                  <a:txBody>
                    <a:bodyPr/>
                    <a:lstStyle/>
                    <a:p>
                      <a:r>
                        <a:rPr lang="en-GB" sz="1800" b="1" i="0" dirty="0">
                          <a:solidFill>
                            <a:srgbClr val="424242"/>
                          </a:solidFill>
                          <a:effectLst/>
                          <a:latin typeface="Bahnschrift" panose="020B0502040204020203" pitchFamily="34" charset="0"/>
                        </a:rPr>
                        <a:t>Systems Thinking</a:t>
                      </a:r>
                      <a:endParaRPr lang="en-GB" sz="1800" dirty="0">
                        <a:latin typeface="Bahnschrift" panose="020B0502040204020203" pitchFamily="34" charset="0"/>
                      </a:endParaRP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Students explore how pollution, tourism, and ecosystems are interconnected, especially through food chains and bioaccumulation.</a:t>
                      </a:r>
                    </a:p>
                  </a:txBody>
                  <a:tcPr/>
                </a:tc>
                <a:extLst>
                  <a:ext uri="{0D108BD9-81ED-4DB2-BD59-A6C34878D82A}">
                    <a16:rowId xmlns:a16="http://schemas.microsoft.com/office/drawing/2014/main" val="336095710"/>
                  </a:ext>
                </a:extLst>
              </a:tr>
              <a:tr h="370840">
                <a:tc>
                  <a:txBody>
                    <a:bodyPr/>
                    <a:lstStyle/>
                    <a:p>
                      <a:r>
                        <a:rPr lang="en-GB" sz="1800" b="1" i="0" dirty="0">
                          <a:solidFill>
                            <a:srgbClr val="424242"/>
                          </a:solidFill>
                          <a:effectLst/>
                          <a:latin typeface="Bahnschrift" panose="020B0502040204020203" pitchFamily="34" charset="0"/>
                        </a:rPr>
                        <a:t>Critical Thinking</a:t>
                      </a:r>
                      <a:endParaRPr lang="en-GB" sz="1800" dirty="0">
                        <a:latin typeface="Bahnschrift" panose="020B0502040204020203" pitchFamily="34" charset="0"/>
                      </a:endParaRP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Learners evaluate real-world environmental problems and assess the effectiveness of different solutions.</a:t>
                      </a:r>
                    </a:p>
                  </a:txBody>
                  <a:tcPr/>
                </a:tc>
                <a:extLst>
                  <a:ext uri="{0D108BD9-81ED-4DB2-BD59-A6C34878D82A}">
                    <a16:rowId xmlns:a16="http://schemas.microsoft.com/office/drawing/2014/main" val="2601379724"/>
                  </a:ext>
                </a:extLst>
              </a:tr>
              <a:tr h="370840">
                <a:tc>
                  <a:txBody>
                    <a:bodyPr/>
                    <a:lstStyle/>
                    <a:p>
                      <a:r>
                        <a:rPr lang="en-GB" sz="1800" b="1" i="0" dirty="0">
                          <a:solidFill>
                            <a:srgbClr val="424242"/>
                          </a:solidFill>
                          <a:effectLst/>
                          <a:latin typeface="Bahnschrift" panose="020B0502040204020203" pitchFamily="34" charset="0"/>
                        </a:rPr>
                        <a:t>Strategic</a:t>
                      </a:r>
                      <a:endParaRPr lang="en-GB" sz="1800" dirty="0">
                        <a:latin typeface="Bahnschrift" panose="020B0502040204020203" pitchFamily="34" charset="0"/>
                      </a:endParaRP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Students design and propose innovative, practical solutions to reduce or manage pollution.</a:t>
                      </a:r>
                    </a:p>
                  </a:txBody>
                  <a:tcPr/>
                </a:tc>
                <a:extLst>
                  <a:ext uri="{0D108BD9-81ED-4DB2-BD59-A6C34878D82A}">
                    <a16:rowId xmlns:a16="http://schemas.microsoft.com/office/drawing/2014/main" val="632302948"/>
                  </a:ext>
                </a:extLst>
              </a:tr>
              <a:tr h="370840">
                <a:tc>
                  <a:txBody>
                    <a:bodyPr/>
                    <a:lstStyle/>
                    <a:p>
                      <a:r>
                        <a:rPr lang="en-GB" sz="1800" b="1" i="0" dirty="0">
                          <a:solidFill>
                            <a:srgbClr val="424242"/>
                          </a:solidFill>
                          <a:effectLst/>
                          <a:latin typeface="Bahnschrift" panose="020B0502040204020203" pitchFamily="34" charset="0"/>
                        </a:rPr>
                        <a:t>Integrated Problem-Solving</a:t>
                      </a:r>
                      <a:endParaRPr lang="en-GB" sz="1800" dirty="0">
                        <a:latin typeface="Bahnschrift" panose="020B0502040204020203" pitchFamily="34" charset="0"/>
                      </a:endParaRPr>
                    </a:p>
                  </a:txBody>
                  <a:tcPr/>
                </a:tc>
                <a:tc>
                  <a:txBody>
                    <a:bodyPr/>
                    <a:lstStyle/>
                    <a:p>
                      <a:r>
                        <a:rPr lang="en-GB" sz="1800" b="0" i="0" dirty="0">
                          <a:solidFill>
                            <a:srgbClr val="424242"/>
                          </a:solidFill>
                          <a:effectLst/>
                          <a:latin typeface="Bahnschrift" panose="020B0502040204020203" pitchFamily="34" charset="0"/>
                        </a:rPr>
                        <a:t>Combines knowledge from science, geography, and design to address complex sustainability challenges.</a:t>
                      </a:r>
                      <a:endParaRPr lang="en-GB" sz="1800" dirty="0">
                        <a:latin typeface="Bahnschrift" panose="020B0502040204020203" pitchFamily="34" charset="0"/>
                      </a:endParaRPr>
                    </a:p>
                  </a:txBody>
                  <a:tcPr/>
                </a:tc>
                <a:extLst>
                  <a:ext uri="{0D108BD9-81ED-4DB2-BD59-A6C34878D82A}">
                    <a16:rowId xmlns:a16="http://schemas.microsoft.com/office/drawing/2014/main" val="474305089"/>
                  </a:ext>
                </a:extLst>
              </a:tr>
            </a:tbl>
          </a:graphicData>
        </a:graphic>
      </p:graphicFrame>
      <p:pic>
        <p:nvPicPr>
          <p:cNvPr id="6" name="Picture 6" descr="Sustainable Development Goal 15: Life on Land">
            <a:extLst>
              <a:ext uri="{FF2B5EF4-FFF2-40B4-BE49-F238E27FC236}">
                <a16:creationId xmlns:a16="http://schemas.microsoft.com/office/drawing/2014/main" id="{9F650AB6-ECF5-72FE-D5A4-4DA04742D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876" y="9812878"/>
            <a:ext cx="1350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ustainable Development Goal 2: Zero Hunger">
            <a:extLst>
              <a:ext uri="{FF2B5EF4-FFF2-40B4-BE49-F238E27FC236}">
                <a16:creationId xmlns:a16="http://schemas.microsoft.com/office/drawing/2014/main" id="{0DEE865A-F6A7-BE08-618E-E57829887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877" y="6730144"/>
            <a:ext cx="1350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Sustainability Hub">
            <a:extLst>
              <a:ext uri="{FF2B5EF4-FFF2-40B4-BE49-F238E27FC236}">
                <a16:creationId xmlns:a16="http://schemas.microsoft.com/office/drawing/2014/main" id="{021AE192-8750-330A-37DA-BA69BC9B0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3876" y="8260594"/>
            <a:ext cx="1350000" cy="1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003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EDD2025-1368-B879-BD8C-53ED156D717D}"/>
              </a:ext>
            </a:extLst>
          </p:cNvPr>
          <p:cNvSpPr/>
          <p:nvPr/>
        </p:nvSpPr>
        <p:spPr>
          <a:xfrm>
            <a:off x="406400" y="400761"/>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A594051-3087-CF7C-CAD7-C3F90207CDCE}"/>
              </a:ext>
            </a:extLst>
          </p:cNvPr>
          <p:cNvSpPr txBox="1"/>
          <p:nvPr/>
        </p:nvSpPr>
        <p:spPr>
          <a:xfrm>
            <a:off x="406400" y="466532"/>
            <a:ext cx="6512767" cy="461665"/>
          </a:xfrm>
          <a:prstGeom prst="rect">
            <a:avLst/>
          </a:prstGeom>
          <a:noFill/>
        </p:spPr>
        <p:txBody>
          <a:bodyPr wrap="square" rtlCol="0">
            <a:spAutoFit/>
          </a:bodyPr>
          <a:lstStyle/>
          <a:p>
            <a:r>
              <a:rPr lang="en-GB" sz="2400" b="1">
                <a:latin typeface="Bahnschrift" panose="020B0502040204020203" pitchFamily="34" charset="0"/>
              </a:rPr>
              <a:t>Earth Stories Food Waste Challenge</a:t>
            </a:r>
          </a:p>
        </p:txBody>
      </p:sp>
      <p:sp>
        <p:nvSpPr>
          <p:cNvPr id="7" name="TextBox 6">
            <a:extLst>
              <a:ext uri="{FF2B5EF4-FFF2-40B4-BE49-F238E27FC236}">
                <a16:creationId xmlns:a16="http://schemas.microsoft.com/office/drawing/2014/main" id="{F37507B9-615C-8B01-C7AD-5F67644CBDC7}"/>
              </a:ext>
            </a:extLst>
          </p:cNvPr>
          <p:cNvSpPr txBox="1"/>
          <p:nvPr/>
        </p:nvSpPr>
        <p:spPr>
          <a:xfrm>
            <a:off x="681884" y="955859"/>
            <a:ext cx="7876740" cy="3416320"/>
          </a:xfrm>
          <a:prstGeom prst="rect">
            <a:avLst/>
          </a:prstGeom>
          <a:noFill/>
        </p:spPr>
        <p:txBody>
          <a:bodyPr wrap="square" lIns="91440" tIns="45720" rIns="91440" bIns="45720" rtlCol="0" anchor="t">
            <a:spAutoFit/>
          </a:bodyPr>
          <a:lstStyle/>
          <a:p>
            <a:r>
              <a:rPr lang="en-GB" b="1" u="sng">
                <a:latin typeface="Bahnschrift"/>
              </a:rPr>
              <a:t>Your challenge:</a:t>
            </a:r>
          </a:p>
          <a:p>
            <a:r>
              <a:rPr lang="en-GB">
                <a:latin typeface="Bahnschrift"/>
              </a:rPr>
              <a:t>Design and create a mouth-watering dish using: </a:t>
            </a:r>
          </a:p>
          <a:p>
            <a:pPr marL="285750" indent="-285750">
              <a:buFont typeface="Arial" panose="020B0604020202020204" pitchFamily="34" charset="0"/>
              <a:buChar char="•"/>
            </a:pPr>
            <a:r>
              <a:rPr lang="en-GB" sz="1800">
                <a:latin typeface="Bahnschrift"/>
              </a:rPr>
              <a:t>Food waste (vegetable peel, stale bread, </a:t>
            </a:r>
            <a:r>
              <a:rPr lang="en-GB">
                <a:latin typeface="Bahnschrift"/>
              </a:rPr>
              <a:t>bananas),</a:t>
            </a:r>
            <a:r>
              <a:rPr lang="en-GB" sz="1800">
                <a:latin typeface="Bahnschrift"/>
              </a:rPr>
              <a:t> </a:t>
            </a:r>
          </a:p>
          <a:p>
            <a:pPr marL="285750" indent="-285750">
              <a:buFont typeface="Arial" panose="020B0604020202020204" pitchFamily="34" charset="0"/>
              <a:buChar char="•"/>
            </a:pPr>
            <a:r>
              <a:rPr lang="en-GB" sz="1800">
                <a:latin typeface="Bahnschrift"/>
              </a:rPr>
              <a:t>Surplus food (apples, bananas, lots of fruit around harvest time), or </a:t>
            </a:r>
          </a:p>
          <a:p>
            <a:pPr marL="285750" indent="-285750">
              <a:buFont typeface="Arial" panose="020B0604020202020204" pitchFamily="34" charset="0"/>
              <a:buChar char="•"/>
            </a:pPr>
            <a:r>
              <a:rPr lang="en-GB">
                <a:latin typeface="Bahnschrift"/>
              </a:rPr>
              <a:t>L</a:t>
            </a:r>
            <a:r>
              <a:rPr lang="en-GB" sz="1800">
                <a:latin typeface="Bahnschrift"/>
              </a:rPr>
              <a:t>eftovers from a meal (left over curry, roast chicken, cooked vegetables, rice, pasta).</a:t>
            </a:r>
            <a:endParaRPr lang="en-GB">
              <a:latin typeface="Bahnschrift"/>
            </a:endParaRPr>
          </a:p>
          <a:p>
            <a:r>
              <a:rPr lang="en-GB" b="1" u="sng">
                <a:latin typeface="Bahnschrift"/>
              </a:rPr>
              <a:t>Step 1: </a:t>
            </a:r>
            <a:r>
              <a:rPr lang="en-GB">
                <a:latin typeface="Bahnschrift"/>
              </a:rPr>
              <a:t>find out which </a:t>
            </a:r>
            <a:r>
              <a:rPr lang="en-GB" sz="1800">
                <a:latin typeface="Bahnschrift"/>
              </a:rPr>
              <a:t>are the most wasted food in the UK. Also think about food waste at home and what regularly gets thrown away.</a:t>
            </a:r>
          </a:p>
          <a:p>
            <a:r>
              <a:rPr lang="en-GB" b="1" u="sng">
                <a:latin typeface="Bahnschrift"/>
              </a:rPr>
              <a:t>Step 2: </a:t>
            </a:r>
            <a:r>
              <a:rPr lang="en-GB" sz="1800">
                <a:latin typeface="Bahnschrift"/>
              </a:rPr>
              <a:t>Design a dish using your selected discarded, surplus or leftover foods, explaining why you have chosen them. Remember to include an ingredients list (including amounts using the correct unit; g, kg, ml etc).</a:t>
            </a:r>
          </a:p>
          <a:p>
            <a:r>
              <a:rPr lang="en-GB" b="1" u="sng">
                <a:latin typeface="Bahnschrift"/>
              </a:rPr>
              <a:t>Step 3: </a:t>
            </a:r>
            <a:r>
              <a:rPr lang="en-GB" sz="1800">
                <a:latin typeface="Bahnschrift"/>
              </a:rPr>
              <a:t>Create/cook the dish, followed by tasting and evaluation. </a:t>
            </a:r>
            <a:endParaRPr lang="en-GB">
              <a:latin typeface="Bahnschrift"/>
            </a:endParaRPr>
          </a:p>
        </p:txBody>
      </p:sp>
      <p:sp>
        <p:nvSpPr>
          <p:cNvPr id="10" name="TextBox 9">
            <a:extLst>
              <a:ext uri="{FF2B5EF4-FFF2-40B4-BE49-F238E27FC236}">
                <a16:creationId xmlns:a16="http://schemas.microsoft.com/office/drawing/2014/main" id="{78BD1335-B10D-6D23-C3FF-F1C6AC057F22}"/>
              </a:ext>
            </a:extLst>
          </p:cNvPr>
          <p:cNvSpPr txBox="1"/>
          <p:nvPr/>
        </p:nvSpPr>
        <p:spPr>
          <a:xfrm>
            <a:off x="568481" y="10618375"/>
            <a:ext cx="5527519" cy="5078313"/>
          </a:xfrm>
          <a:prstGeom prst="rect">
            <a:avLst/>
          </a:prstGeom>
          <a:ln w="508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latin typeface="Bahnschrift" panose="020B0502040204020203" pitchFamily="34" charset="0"/>
              </a:rPr>
              <a:t>Ingredients &amp; Equipment list:</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sp>
        <p:nvSpPr>
          <p:cNvPr id="8" name="TextBox 7">
            <a:extLst>
              <a:ext uri="{FF2B5EF4-FFF2-40B4-BE49-F238E27FC236}">
                <a16:creationId xmlns:a16="http://schemas.microsoft.com/office/drawing/2014/main" id="{C3E8DF7E-E7AB-B366-E683-E5C21D47A557}"/>
              </a:ext>
            </a:extLst>
          </p:cNvPr>
          <p:cNvSpPr txBox="1"/>
          <p:nvPr/>
        </p:nvSpPr>
        <p:spPr>
          <a:xfrm>
            <a:off x="540138" y="4346676"/>
            <a:ext cx="11111723" cy="1477328"/>
          </a:xfrm>
          <a:prstGeom prst="rect">
            <a:avLst/>
          </a:prstGeom>
          <a:ln w="508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latin typeface="Bahnschrift" panose="020B0502040204020203" pitchFamily="34" charset="0"/>
              </a:rPr>
              <a:t>In the UK, the following foods are regularly surplus to requirements, leftover or thrown away:</a:t>
            </a:r>
          </a:p>
          <a:p>
            <a:pPr marL="742950" lvl="1" indent="-285750">
              <a:buFont typeface="Arial" panose="020B0604020202020204" pitchFamily="34" charset="0"/>
              <a:buChar char="•"/>
            </a:pPr>
            <a:r>
              <a:rPr lang="en-GB">
                <a:latin typeface="Bahnschrift" panose="020B0502040204020203" pitchFamily="34" charset="0"/>
              </a:rPr>
              <a:t> </a:t>
            </a:r>
          </a:p>
          <a:p>
            <a:pPr marL="742950" lvl="1" indent="-285750">
              <a:buFont typeface="Arial" panose="020B0604020202020204" pitchFamily="34" charset="0"/>
              <a:buChar char="•"/>
            </a:pPr>
            <a:r>
              <a:rPr lang="en-GB">
                <a:latin typeface="Bahnschrift" panose="020B0502040204020203" pitchFamily="34" charset="0"/>
              </a:rPr>
              <a:t> </a:t>
            </a:r>
          </a:p>
          <a:p>
            <a:pPr marL="742950" lvl="1" indent="-285750">
              <a:buFont typeface="Arial" panose="020B0604020202020204" pitchFamily="34" charset="0"/>
              <a:buChar char="•"/>
            </a:pPr>
            <a:r>
              <a:rPr lang="en-GB">
                <a:latin typeface="Bahnschrift" panose="020B0502040204020203" pitchFamily="34" charset="0"/>
              </a:rPr>
              <a:t> </a:t>
            </a:r>
          </a:p>
          <a:p>
            <a:pPr marL="742950" lvl="1" indent="-285750">
              <a:buFont typeface="Arial" panose="020B0604020202020204" pitchFamily="34" charset="0"/>
              <a:buChar char="•"/>
            </a:pPr>
            <a:r>
              <a:rPr lang="en-GB">
                <a:latin typeface="Bahnschrift" panose="020B0502040204020203" pitchFamily="34" charset="0"/>
              </a:rPr>
              <a:t> </a:t>
            </a:r>
          </a:p>
        </p:txBody>
      </p:sp>
      <p:sp>
        <p:nvSpPr>
          <p:cNvPr id="16" name="TextBox 15">
            <a:extLst>
              <a:ext uri="{FF2B5EF4-FFF2-40B4-BE49-F238E27FC236}">
                <a16:creationId xmlns:a16="http://schemas.microsoft.com/office/drawing/2014/main" id="{038B6665-DB17-B501-92E4-7C6890D09F22}"/>
              </a:ext>
            </a:extLst>
          </p:cNvPr>
          <p:cNvSpPr txBox="1"/>
          <p:nvPr/>
        </p:nvSpPr>
        <p:spPr>
          <a:xfrm>
            <a:off x="6311825" y="10610446"/>
            <a:ext cx="5383373" cy="5078313"/>
          </a:xfrm>
          <a:prstGeom prst="rect">
            <a:avLst/>
          </a:prstGeom>
          <a:ln w="50800"/>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GB">
                <a:latin typeface="Bahnschrift"/>
              </a:rPr>
              <a:t>I have chosen these ingredients because. . . </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pic>
        <p:nvPicPr>
          <p:cNvPr id="4" name="Picture 2" descr="Image result for earth stories film festival">
            <a:extLst>
              <a:ext uri="{FF2B5EF4-FFF2-40B4-BE49-F238E27FC236}">
                <a16:creationId xmlns:a16="http://schemas.microsoft.com/office/drawing/2014/main" id="{E0A02B21-4564-B5DB-3B53-618B8C39F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75" y="15235663"/>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9" name="Thought Bubble: Cloud 18">
            <a:extLst>
              <a:ext uri="{FF2B5EF4-FFF2-40B4-BE49-F238E27FC236}">
                <a16:creationId xmlns:a16="http://schemas.microsoft.com/office/drawing/2014/main" id="{FAE4A69F-5289-98DA-2292-1E0A4141E0E0}"/>
              </a:ext>
            </a:extLst>
          </p:cNvPr>
          <p:cNvSpPr/>
          <p:nvPr/>
        </p:nvSpPr>
        <p:spPr>
          <a:xfrm>
            <a:off x="8529719" y="1541720"/>
            <a:ext cx="4152903" cy="2507065"/>
          </a:xfrm>
          <a:prstGeom prst="cloudCallout">
            <a:avLst>
              <a:gd name="adj1" fmla="val 22092"/>
              <a:gd name="adj2" fmla="val -9026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295863"/>
                </a:solidFill>
                <a:latin typeface="Bahnschrift" panose="020B0502040204020203" pitchFamily="34" charset="0"/>
              </a:rPr>
              <a:t>Did you know the UK throws away around 9.5 million tonnes of food waste every year? That’s enough to feed 30 million people a year!</a:t>
            </a:r>
          </a:p>
        </p:txBody>
      </p:sp>
      <p:sp>
        <p:nvSpPr>
          <p:cNvPr id="6" name="TextBox 5">
            <a:extLst>
              <a:ext uri="{FF2B5EF4-FFF2-40B4-BE49-F238E27FC236}">
                <a16:creationId xmlns:a16="http://schemas.microsoft.com/office/drawing/2014/main" id="{AF58C757-F1C8-1F68-B88C-90FFFCFD9C6E}"/>
              </a:ext>
            </a:extLst>
          </p:cNvPr>
          <p:cNvSpPr txBox="1"/>
          <p:nvPr/>
        </p:nvSpPr>
        <p:spPr>
          <a:xfrm>
            <a:off x="6095999" y="4678326"/>
            <a:ext cx="1403497" cy="1200329"/>
          </a:xfrm>
          <a:prstGeom prst="rect">
            <a:avLst/>
          </a:prstGeom>
          <a:noFill/>
        </p:spPr>
        <p:txBody>
          <a:bodyPr wrap="square" rtlCol="0">
            <a:spAutoFit/>
          </a:bodyPr>
          <a:lstStyle/>
          <a:p>
            <a:pPr marL="285750" indent="-285750">
              <a:buFont typeface="Arial" panose="020B0604020202020204" pitchFamily="34" charset="0"/>
              <a:buChar char="•"/>
            </a:pPr>
            <a:r>
              <a:rPr lang="en-GB"/>
              <a:t> </a:t>
            </a:r>
          </a:p>
          <a:p>
            <a:pPr marL="285750" indent="-285750">
              <a:buFont typeface="Arial" panose="020B0604020202020204" pitchFamily="34" charset="0"/>
              <a:buChar char="•"/>
            </a:pPr>
            <a:r>
              <a:rPr lang="en-GB"/>
              <a:t> </a:t>
            </a:r>
          </a:p>
          <a:p>
            <a:pPr marL="285750" indent="-285750">
              <a:buFont typeface="Arial" panose="020B0604020202020204" pitchFamily="34" charset="0"/>
              <a:buChar char="•"/>
            </a:pPr>
            <a:r>
              <a:rPr lang="en-GB"/>
              <a:t> </a:t>
            </a:r>
          </a:p>
          <a:p>
            <a:pPr marL="285750" indent="-285750">
              <a:buFont typeface="Arial" panose="020B0604020202020204" pitchFamily="34" charset="0"/>
              <a:buChar char="•"/>
            </a:pPr>
            <a:r>
              <a:rPr lang="en-GB"/>
              <a:t> </a:t>
            </a:r>
          </a:p>
        </p:txBody>
      </p:sp>
      <p:sp>
        <p:nvSpPr>
          <p:cNvPr id="9" name="TextBox 8">
            <a:extLst>
              <a:ext uri="{FF2B5EF4-FFF2-40B4-BE49-F238E27FC236}">
                <a16:creationId xmlns:a16="http://schemas.microsoft.com/office/drawing/2014/main" id="{DDBE5EFB-D7A7-AFCA-1638-8A99D8A1737C}"/>
              </a:ext>
            </a:extLst>
          </p:cNvPr>
          <p:cNvSpPr txBox="1"/>
          <p:nvPr/>
        </p:nvSpPr>
        <p:spPr>
          <a:xfrm>
            <a:off x="552838" y="5964455"/>
            <a:ext cx="11111723" cy="4524315"/>
          </a:xfrm>
          <a:prstGeom prst="rect">
            <a:avLst/>
          </a:prstGeom>
          <a:ln w="508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latin typeface="Bahnschrift" panose="020B0502040204020203" pitchFamily="34" charset="0"/>
              </a:rPr>
              <a:t>Recipe design ideas:</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spTree>
    <p:extLst>
      <p:ext uri="{BB962C8B-B14F-4D97-AF65-F5344CB8AC3E}">
        <p14:creationId xmlns:p14="http://schemas.microsoft.com/office/powerpoint/2010/main" val="3666990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A35B6A9-2226-EFCF-CBAE-34D8AC4FCE26}"/>
              </a:ext>
            </a:extLst>
          </p:cNvPr>
          <p:cNvSpPr/>
          <p:nvPr/>
        </p:nvSpPr>
        <p:spPr>
          <a:xfrm>
            <a:off x="406400" y="400761"/>
            <a:ext cx="11404600" cy="15454477"/>
          </a:xfrm>
          <a:prstGeom prst="roundRect">
            <a:avLst>
              <a:gd name="adj" fmla="val 631"/>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7877A19-11DC-FAC8-567A-6049D962F00D}"/>
              </a:ext>
            </a:extLst>
          </p:cNvPr>
          <p:cNvSpPr>
            <a:spLocks noGrp="1"/>
          </p:cNvSpPr>
          <p:nvPr>
            <p:ph idx="1"/>
          </p:nvPr>
        </p:nvSpPr>
        <p:spPr>
          <a:xfrm>
            <a:off x="838200" y="2492778"/>
            <a:ext cx="10515600" cy="12919695"/>
          </a:xfrm>
        </p:spPr>
        <p:txBody>
          <a:bodyPr vert="horz" lIns="91440" tIns="45720" rIns="91440" bIns="45720" rtlCol="0" anchor="t">
            <a:noAutofit/>
          </a:bodyPr>
          <a:lstStyle/>
          <a:p>
            <a:pPr marL="0" indent="0">
              <a:buNone/>
            </a:pPr>
            <a:r>
              <a:rPr lang="en-GB" sz="2800" dirty="0">
                <a:latin typeface="Bahnschrift"/>
              </a:rPr>
              <a:t>What is Earth Stories?</a:t>
            </a:r>
            <a:endParaRPr lang="en-US" sz="2800" dirty="0">
              <a:latin typeface="Bahnschrift"/>
            </a:endParaRPr>
          </a:p>
          <a:p>
            <a:pPr marL="913130" lvl="1" indent="-304165"/>
            <a:r>
              <a:rPr lang="en-GB" sz="2000" dirty="0">
                <a:solidFill>
                  <a:srgbClr val="000000"/>
                </a:solidFill>
                <a:latin typeface="Bahnschrift"/>
                <a:cs typeface="Arial"/>
              </a:rPr>
              <a:t>Earth Stories Film Festival is an award-winning, environmental film festival providing a platform for young filmmakers under the age of 25, from across the world to articulate their concerns around the climate crisis. The festival is organised by Keele University students supported by Media staff. Earth Stories is a beacon of hope, presenting inspirational stories through the medium of film addressing the climate crisis, nature's degradation, and highlighting pathways for a more sustainable future.</a:t>
            </a:r>
            <a:endParaRPr lang="en-GB" sz="2000" dirty="0">
              <a:latin typeface="Bahnschrift"/>
            </a:endParaRPr>
          </a:p>
          <a:p>
            <a:pPr marL="913130" lvl="1" indent="-304165"/>
            <a:r>
              <a:rPr lang="en-GB" sz="2000" dirty="0">
                <a:solidFill>
                  <a:srgbClr val="000000"/>
                </a:solidFill>
                <a:latin typeface="Bahnschrift"/>
                <a:cs typeface="Arial"/>
              </a:rPr>
              <a:t>Earth Stories has developed a series of lesson plans to encourage young people in the local area to think sustainably about the climate crisis, with the hope that students will take the opportunity to create a short film between 1 and 10 minutes to submit to Earth Stories Film Festival 2025 under the new category “Local Filmmaker”.</a:t>
            </a:r>
            <a:endParaRPr lang="en-GB" sz="2000" dirty="0">
              <a:latin typeface="Bahnschrift"/>
            </a:endParaRPr>
          </a:p>
          <a:p>
            <a:pPr marL="913130" lvl="1" indent="-304165"/>
            <a:r>
              <a:rPr lang="en-GB" sz="2000" dirty="0">
                <a:solidFill>
                  <a:srgbClr val="000000"/>
                </a:solidFill>
                <a:latin typeface="Bahnschrift"/>
                <a:cs typeface="Arial"/>
              </a:rPr>
              <a:t>You can watch the 2025 Award Ceremony, and the nominated films from 2023, 2024 and 2025, on our YouTube channel at “</a:t>
            </a:r>
            <a:r>
              <a:rPr lang="en-GB" sz="2000" dirty="0">
                <a:solidFill>
                  <a:srgbClr val="000000"/>
                </a:solidFill>
                <a:latin typeface="Bahnschrift"/>
                <a:cs typeface="Arial"/>
                <a:hlinkClick r:id="rId2"/>
              </a:rPr>
              <a:t>Earth Stories Film Festival</a:t>
            </a:r>
            <a:r>
              <a:rPr lang="en-GB" sz="2000" dirty="0">
                <a:solidFill>
                  <a:srgbClr val="000000"/>
                </a:solidFill>
                <a:latin typeface="Bahnschrift"/>
                <a:cs typeface="Arial"/>
              </a:rPr>
              <a:t>”. </a:t>
            </a:r>
            <a:endParaRPr lang="en-GB" sz="2000" dirty="0">
              <a:latin typeface="Bahnschrift"/>
            </a:endParaRPr>
          </a:p>
          <a:p>
            <a:pPr marL="913130" lvl="1" indent="-304165"/>
            <a:r>
              <a:rPr lang="en-GB" sz="2000" dirty="0">
                <a:solidFill>
                  <a:srgbClr val="000000"/>
                </a:solidFill>
                <a:latin typeface="Bahnschrift"/>
                <a:cs typeface="Arial"/>
              </a:rPr>
              <a:t>Visit the website </a:t>
            </a:r>
            <a:r>
              <a:rPr lang="en-GB" sz="2000" dirty="0">
                <a:solidFill>
                  <a:srgbClr val="000000"/>
                </a:solidFill>
                <a:latin typeface="Bahnschrift"/>
                <a:cs typeface="Arial"/>
                <a:hlinkClick r:id="rId3"/>
              </a:rPr>
              <a:t>https://www.keele.ac.uk/earth-stories/</a:t>
            </a:r>
            <a:r>
              <a:rPr lang="en-GB" sz="2000" dirty="0">
                <a:solidFill>
                  <a:srgbClr val="000000"/>
                </a:solidFill>
                <a:latin typeface="Bahnschrift"/>
                <a:cs typeface="Arial"/>
              </a:rPr>
              <a:t> to find more information and links to social media channels. </a:t>
            </a:r>
          </a:p>
          <a:p>
            <a:pPr marL="0" indent="0">
              <a:buNone/>
            </a:pPr>
            <a:r>
              <a:rPr lang="en-GB" sz="2800" dirty="0">
                <a:latin typeface="Bahnschrift"/>
              </a:rPr>
              <a:t>About the resource pack</a:t>
            </a:r>
          </a:p>
          <a:p>
            <a:pPr marL="913765" lvl="1" indent="-304165"/>
            <a:r>
              <a:rPr lang="en-GB" sz="2000" dirty="0">
                <a:latin typeface="Bahnschrift"/>
              </a:rPr>
              <a:t>This pack includes lesson plans and activity sheets (including answers where necessary) for winning or shortlisted films from past festival entries. </a:t>
            </a:r>
          </a:p>
          <a:p>
            <a:pPr marL="913765" lvl="1" indent="-304165"/>
            <a:r>
              <a:rPr lang="en-GB" sz="2000" dirty="0">
                <a:latin typeface="Bahnschrift"/>
              </a:rPr>
              <a:t>All lesson plans include links to the English national curriculum, key vocabulary, a resource list and careers links. Links have also been made to the United Nations Sustainable Development Goals and </a:t>
            </a:r>
            <a:r>
              <a:rPr lang="en-GB" sz="2000" dirty="0">
                <a:solidFill>
                  <a:srgbClr val="424242"/>
                </a:solidFill>
                <a:latin typeface="Bahnschrift" panose="020B0502040204020203" pitchFamily="34" charset="0"/>
              </a:rPr>
              <a:t>to UNESCO’s eight key competencies for sustainability.</a:t>
            </a:r>
            <a:endParaRPr lang="en-GB" sz="2000" dirty="0">
              <a:latin typeface="Bahnschrift"/>
            </a:endParaRPr>
          </a:p>
          <a:p>
            <a:pPr marL="913765" lvl="1" indent="-304165"/>
            <a:r>
              <a:rPr lang="en-GB" sz="2000" dirty="0">
                <a:latin typeface="Bahnschrift"/>
              </a:rPr>
              <a:t>We have also included an Earth Guardian sticker log and certificate to encourage students to explore all the themes and create an entry for the 2026 festival. Lesson plans have been mapped to include each of the themes – look for the icons.</a:t>
            </a:r>
          </a:p>
          <a:p>
            <a:pPr marL="913765" lvl="1" indent="-304165"/>
            <a:endParaRPr lang="en-GB" sz="2000" dirty="0">
              <a:latin typeface="Bahnschrift"/>
            </a:endParaRPr>
          </a:p>
          <a:p>
            <a:pPr marL="913765" lvl="1" indent="-304165"/>
            <a:endParaRPr lang="en-GB" sz="2000" dirty="0">
              <a:latin typeface="Bahnschrift"/>
            </a:endParaRPr>
          </a:p>
          <a:p>
            <a:pPr marL="913765" lvl="1" indent="-304165"/>
            <a:endParaRPr lang="en-GB" sz="2000" dirty="0">
              <a:latin typeface="Bahnschrift"/>
            </a:endParaRPr>
          </a:p>
          <a:p>
            <a:pPr marL="913765" lvl="1" indent="-304165"/>
            <a:endParaRPr lang="en-GB" sz="2000" dirty="0">
              <a:latin typeface="Bahnschrift"/>
            </a:endParaRPr>
          </a:p>
          <a:p>
            <a:pPr marL="913765" lvl="1" indent="-304165"/>
            <a:r>
              <a:rPr lang="en-GB" sz="2000" dirty="0">
                <a:latin typeface="Bahnschrift"/>
              </a:rPr>
              <a:t>Advice from </a:t>
            </a:r>
            <a:r>
              <a:rPr lang="en-GB" sz="2000" dirty="0" err="1">
                <a:latin typeface="Bahnschrift"/>
              </a:rPr>
              <a:t>Explorify</a:t>
            </a:r>
            <a:r>
              <a:rPr lang="en-GB" sz="2000" dirty="0">
                <a:latin typeface="Bahnschrift"/>
              </a:rPr>
              <a:t>: ‘When teaching children about the Climate Challenge, it is important that we give them the facts (age appropriately and sensitively). During your discussions, allow time for children to express their thoughts and feelings and have them validated.’ For more information about how to teach students about the climate challenge go to </a:t>
            </a:r>
            <a:r>
              <a:rPr lang="en-GB" sz="2000" dirty="0">
                <a:ea typeface="+mn-lt"/>
                <a:cs typeface="+mn-lt"/>
                <a:hlinkClick r:id="rId4"/>
              </a:rPr>
              <a:t>Are you ready to meet the 'Climate Challenge?' Part 2 - Explorify</a:t>
            </a:r>
          </a:p>
          <a:p>
            <a:pPr marL="913765" lvl="1" indent="-304165"/>
            <a:r>
              <a:rPr lang="en-GB" sz="2000" dirty="0">
                <a:latin typeface="Bahnschrift"/>
              </a:rPr>
              <a:t>Tips and tricks for filming, storyboard examples and a storyboard template have also been included.</a:t>
            </a:r>
          </a:p>
          <a:p>
            <a:pPr marL="913765" lvl="1" indent="-304165"/>
            <a:r>
              <a:rPr lang="en-GB" sz="2000" dirty="0">
                <a:latin typeface="Bahnschrift"/>
              </a:rPr>
              <a:t>All the films in this pack can be accessed here: </a:t>
            </a:r>
            <a:r>
              <a:rPr lang="en-GB" sz="2000" dirty="0">
                <a:ea typeface="+mn-lt"/>
                <a:cs typeface="+mn-lt"/>
                <a:hlinkClick r:id="rId5"/>
              </a:rPr>
              <a:t>Primary Resource - YouTube</a:t>
            </a:r>
            <a:endParaRPr lang="en-GB" sz="2000" dirty="0">
              <a:ea typeface="+mn-lt"/>
              <a:cs typeface="+mn-lt"/>
            </a:endParaRPr>
          </a:p>
        </p:txBody>
      </p:sp>
      <p:sp>
        <p:nvSpPr>
          <p:cNvPr id="8" name="Title 2">
            <a:extLst>
              <a:ext uri="{FF2B5EF4-FFF2-40B4-BE49-F238E27FC236}">
                <a16:creationId xmlns:a16="http://schemas.microsoft.com/office/drawing/2014/main" id="{EA214F5C-EDB8-06BF-E1CA-A205250D1B0E}"/>
              </a:ext>
            </a:extLst>
          </p:cNvPr>
          <p:cNvSpPr>
            <a:spLocks noGrp="1"/>
          </p:cNvSpPr>
          <p:nvPr>
            <p:ph type="title"/>
          </p:nvPr>
        </p:nvSpPr>
        <p:spPr>
          <a:xfrm>
            <a:off x="838200" y="865485"/>
            <a:ext cx="10515600" cy="1217315"/>
          </a:xfrm>
          <a:solidFill>
            <a:schemeClr val="accent1"/>
          </a:solidFill>
          <a:effectLst>
            <a:glow rad="228600">
              <a:schemeClr val="accent1">
                <a:satMod val="175000"/>
                <a:alpha val="40000"/>
              </a:schemeClr>
            </a:glow>
          </a:effectLst>
        </p:spPr>
        <p:txBody>
          <a:bodyPr>
            <a:normAutofit/>
          </a:bodyPr>
          <a:lstStyle/>
          <a:p>
            <a:r>
              <a:rPr lang="en-GB">
                <a:solidFill>
                  <a:schemeClr val="bg1"/>
                </a:solidFill>
                <a:latin typeface="Bahnschrift" panose="020B0502040204020203" pitchFamily="34" charset="0"/>
              </a:rPr>
              <a:t>          </a:t>
            </a:r>
            <a:r>
              <a:rPr lang="en-GB" b="1">
                <a:solidFill>
                  <a:schemeClr val="bg1"/>
                </a:solidFill>
                <a:latin typeface="Bahnschrift" panose="020B0502040204020203" pitchFamily="34" charset="0"/>
              </a:rPr>
              <a:t>Introduction</a:t>
            </a:r>
          </a:p>
        </p:txBody>
      </p:sp>
      <p:pic>
        <p:nvPicPr>
          <p:cNvPr id="9" name="Picture 2" descr="Image result for earth stories film festival">
            <a:extLst>
              <a:ext uri="{FF2B5EF4-FFF2-40B4-BE49-F238E27FC236}">
                <a16:creationId xmlns:a16="http://schemas.microsoft.com/office/drawing/2014/main" id="{DA209252-F753-6EC5-C0CA-E0E09BB1CA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388" y="102735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7" name="Picture 56" descr="A thermometer in a circle&#10;&#10;Description automatically generated">
            <a:extLst>
              <a:ext uri="{FF2B5EF4-FFF2-40B4-BE49-F238E27FC236}">
                <a16:creationId xmlns:a16="http://schemas.microsoft.com/office/drawing/2014/main" id="{76089025-7248-279A-61F5-5A65192FD9B2}"/>
              </a:ext>
            </a:extLst>
          </p:cNvPr>
          <p:cNvPicPr>
            <a:picLocks noChangeAspect="1"/>
          </p:cNvPicPr>
          <p:nvPr/>
        </p:nvPicPr>
        <p:blipFill>
          <a:blip r:embed="rId7"/>
          <a:stretch>
            <a:fillRect/>
          </a:stretch>
        </p:blipFill>
        <p:spPr>
          <a:xfrm>
            <a:off x="2034659" y="11410180"/>
            <a:ext cx="1168635" cy="1062143"/>
          </a:xfrm>
          <a:prstGeom prst="rect">
            <a:avLst/>
          </a:prstGeom>
        </p:spPr>
      </p:pic>
      <p:pic>
        <p:nvPicPr>
          <p:cNvPr id="59" name="Picture 58" descr="A hand holding a plant&#10;&#10;Description automatically generated">
            <a:extLst>
              <a:ext uri="{FF2B5EF4-FFF2-40B4-BE49-F238E27FC236}">
                <a16:creationId xmlns:a16="http://schemas.microsoft.com/office/drawing/2014/main" id="{5619FF15-5F55-399B-56E5-CA7A6AA42A85}"/>
              </a:ext>
            </a:extLst>
          </p:cNvPr>
          <p:cNvPicPr>
            <a:picLocks noChangeAspect="1"/>
          </p:cNvPicPr>
          <p:nvPr/>
        </p:nvPicPr>
        <p:blipFill>
          <a:blip r:embed="rId8"/>
          <a:stretch>
            <a:fillRect/>
          </a:stretch>
        </p:blipFill>
        <p:spPr>
          <a:xfrm>
            <a:off x="5816000" y="11419953"/>
            <a:ext cx="1153835" cy="1062143"/>
          </a:xfrm>
          <a:prstGeom prst="rect">
            <a:avLst/>
          </a:prstGeom>
        </p:spPr>
      </p:pic>
      <p:pic>
        <p:nvPicPr>
          <p:cNvPr id="61" name="Picture 60" descr="A logo with people in the center&#10;&#10;Description automatically generated">
            <a:extLst>
              <a:ext uri="{FF2B5EF4-FFF2-40B4-BE49-F238E27FC236}">
                <a16:creationId xmlns:a16="http://schemas.microsoft.com/office/drawing/2014/main" id="{FC74B86B-EB5C-D8C1-C8C4-78F224BAD22B}"/>
              </a:ext>
            </a:extLst>
          </p:cNvPr>
          <p:cNvPicPr>
            <a:picLocks noChangeAspect="1"/>
          </p:cNvPicPr>
          <p:nvPr/>
        </p:nvPicPr>
        <p:blipFill>
          <a:blip r:embed="rId9"/>
          <a:stretch>
            <a:fillRect/>
          </a:stretch>
        </p:blipFill>
        <p:spPr>
          <a:xfrm>
            <a:off x="7895234" y="11422771"/>
            <a:ext cx="1172672" cy="1062143"/>
          </a:xfrm>
          <a:prstGeom prst="rect">
            <a:avLst/>
          </a:prstGeom>
        </p:spPr>
      </p:pic>
      <p:pic>
        <p:nvPicPr>
          <p:cNvPr id="63" name="Picture 62" descr="A logo for a movie&#10;&#10;Description automatically generated">
            <a:extLst>
              <a:ext uri="{FF2B5EF4-FFF2-40B4-BE49-F238E27FC236}">
                <a16:creationId xmlns:a16="http://schemas.microsoft.com/office/drawing/2014/main" id="{56DE81B2-A837-06D6-95D9-36379844457A}"/>
              </a:ext>
            </a:extLst>
          </p:cNvPr>
          <p:cNvPicPr>
            <a:picLocks noChangeAspect="1"/>
          </p:cNvPicPr>
          <p:nvPr/>
        </p:nvPicPr>
        <p:blipFill>
          <a:blip r:embed="rId10"/>
          <a:stretch>
            <a:fillRect/>
          </a:stretch>
        </p:blipFill>
        <p:spPr>
          <a:xfrm>
            <a:off x="9856513" y="11414361"/>
            <a:ext cx="1216751" cy="1042882"/>
          </a:xfrm>
          <a:prstGeom prst="rect">
            <a:avLst/>
          </a:prstGeom>
        </p:spPr>
      </p:pic>
      <p:pic>
        <p:nvPicPr>
          <p:cNvPr id="65" name="Picture 64" descr="A green circle with black trees and text&#10;&#10;Description automatically generated">
            <a:extLst>
              <a:ext uri="{FF2B5EF4-FFF2-40B4-BE49-F238E27FC236}">
                <a16:creationId xmlns:a16="http://schemas.microsoft.com/office/drawing/2014/main" id="{417DB814-DBAB-11DB-1F6A-59ADE082B41F}"/>
              </a:ext>
            </a:extLst>
          </p:cNvPr>
          <p:cNvPicPr>
            <a:picLocks noChangeAspect="1"/>
          </p:cNvPicPr>
          <p:nvPr/>
        </p:nvPicPr>
        <p:blipFill>
          <a:blip r:embed="rId11"/>
          <a:stretch>
            <a:fillRect/>
          </a:stretch>
        </p:blipFill>
        <p:spPr>
          <a:xfrm>
            <a:off x="3931632" y="11405020"/>
            <a:ext cx="1149374" cy="1062143"/>
          </a:xfrm>
          <a:prstGeom prst="rect">
            <a:avLst/>
          </a:prstGeom>
        </p:spPr>
      </p:pic>
    </p:spTree>
    <p:extLst>
      <p:ext uri="{BB962C8B-B14F-4D97-AF65-F5344CB8AC3E}">
        <p14:creationId xmlns:p14="http://schemas.microsoft.com/office/powerpoint/2010/main" val="3383958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EDD2025-1368-B879-BD8C-53ED156D717D}"/>
              </a:ext>
            </a:extLst>
          </p:cNvPr>
          <p:cNvSpPr/>
          <p:nvPr/>
        </p:nvSpPr>
        <p:spPr>
          <a:xfrm>
            <a:off x="406400" y="400761"/>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A594051-3087-CF7C-CAD7-C3F90207CDCE}"/>
              </a:ext>
            </a:extLst>
          </p:cNvPr>
          <p:cNvSpPr txBox="1"/>
          <p:nvPr/>
        </p:nvSpPr>
        <p:spPr>
          <a:xfrm>
            <a:off x="406400" y="466532"/>
            <a:ext cx="6854209" cy="461665"/>
          </a:xfrm>
          <a:prstGeom prst="rect">
            <a:avLst/>
          </a:prstGeom>
          <a:noFill/>
        </p:spPr>
        <p:txBody>
          <a:bodyPr wrap="square" rtlCol="0">
            <a:spAutoFit/>
          </a:bodyPr>
          <a:lstStyle/>
          <a:p>
            <a:r>
              <a:rPr lang="en-GB" sz="2400" b="1">
                <a:latin typeface="Bahnschrift" panose="020B0502040204020203" pitchFamily="34" charset="0"/>
              </a:rPr>
              <a:t>Earth Stories Food Waste Challenge continued</a:t>
            </a:r>
          </a:p>
        </p:txBody>
      </p:sp>
      <p:sp>
        <p:nvSpPr>
          <p:cNvPr id="10" name="TextBox 9">
            <a:extLst>
              <a:ext uri="{FF2B5EF4-FFF2-40B4-BE49-F238E27FC236}">
                <a16:creationId xmlns:a16="http://schemas.microsoft.com/office/drawing/2014/main" id="{78BD1335-B10D-6D23-C3FF-F1C6AC057F22}"/>
              </a:ext>
            </a:extLst>
          </p:cNvPr>
          <p:cNvSpPr txBox="1"/>
          <p:nvPr/>
        </p:nvSpPr>
        <p:spPr>
          <a:xfrm>
            <a:off x="552838" y="1194008"/>
            <a:ext cx="11111723" cy="4801314"/>
          </a:xfrm>
          <a:prstGeom prst="rect">
            <a:avLst/>
          </a:prstGeom>
          <a:ln w="508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latin typeface="Bahnschrift" panose="020B0502040204020203" pitchFamily="34" charset="0"/>
              </a:rPr>
              <a:t>Method:</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sp>
        <p:nvSpPr>
          <p:cNvPr id="16" name="TextBox 15">
            <a:extLst>
              <a:ext uri="{FF2B5EF4-FFF2-40B4-BE49-F238E27FC236}">
                <a16:creationId xmlns:a16="http://schemas.microsoft.com/office/drawing/2014/main" id="{038B6665-DB17-B501-92E4-7C6890D09F22}"/>
              </a:ext>
            </a:extLst>
          </p:cNvPr>
          <p:cNvSpPr txBox="1"/>
          <p:nvPr/>
        </p:nvSpPr>
        <p:spPr>
          <a:xfrm>
            <a:off x="552837" y="11896109"/>
            <a:ext cx="11111723" cy="3693319"/>
          </a:xfrm>
          <a:prstGeom prst="rect">
            <a:avLst/>
          </a:prstGeom>
          <a:ln w="508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u="sng">
                <a:latin typeface="Bahnschrift" panose="020B0502040204020203" pitchFamily="34" charset="0"/>
              </a:rPr>
              <a:t>Evaluation:</a:t>
            </a:r>
          </a:p>
          <a:p>
            <a:r>
              <a:rPr lang="en-GB">
                <a:latin typeface="Bahnschrift" panose="020B0502040204020203" pitchFamily="34" charset="0"/>
              </a:rPr>
              <a:t>1. Things that went well:</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r>
              <a:rPr lang="en-GB">
                <a:latin typeface="Bahnschrift" panose="020B0502040204020203" pitchFamily="34" charset="0"/>
              </a:rPr>
              <a:t>2. Did you manage to complete the challenge? Did you find this difficult? Why?</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r>
              <a:rPr lang="en-GB">
                <a:latin typeface="Bahnschrift" panose="020B0502040204020203" pitchFamily="34" charset="0"/>
              </a:rPr>
              <a:t>3. Things you could do to improve:</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pic>
        <p:nvPicPr>
          <p:cNvPr id="4" name="Picture 2" descr="Image result for earth stories film festival">
            <a:extLst>
              <a:ext uri="{FF2B5EF4-FFF2-40B4-BE49-F238E27FC236}">
                <a16:creationId xmlns:a16="http://schemas.microsoft.com/office/drawing/2014/main" id="{E0A02B21-4564-B5DB-3B53-618B8C39F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75" y="15235663"/>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9" name="TextBox 8">
            <a:extLst>
              <a:ext uri="{FF2B5EF4-FFF2-40B4-BE49-F238E27FC236}">
                <a16:creationId xmlns:a16="http://schemas.microsoft.com/office/drawing/2014/main" id="{DDBE5EFB-D7A7-AFCA-1638-8A99D8A1737C}"/>
              </a:ext>
            </a:extLst>
          </p:cNvPr>
          <p:cNvSpPr txBox="1"/>
          <p:nvPr/>
        </p:nvSpPr>
        <p:spPr>
          <a:xfrm>
            <a:off x="552838" y="6129560"/>
            <a:ext cx="11111723" cy="5632311"/>
          </a:xfrm>
          <a:prstGeom prst="rect">
            <a:avLst/>
          </a:prstGeom>
          <a:ln w="508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latin typeface="Bahnschrift" panose="020B0502040204020203" pitchFamily="34" charset="0"/>
              </a:rPr>
              <a:t>Final creation (stick a photograph here or draw a picture):</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spTree>
    <p:extLst>
      <p:ext uri="{BB962C8B-B14F-4D97-AF65-F5344CB8AC3E}">
        <p14:creationId xmlns:p14="http://schemas.microsoft.com/office/powerpoint/2010/main" val="3895768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72F59-F74A-5F14-4FB6-49ABC0635916}"/>
              </a:ext>
            </a:extLst>
          </p:cNvPr>
          <p:cNvSpPr>
            <a:spLocks noGrp="1"/>
          </p:cNvSpPr>
          <p:nvPr>
            <p:ph type="title"/>
          </p:nvPr>
        </p:nvSpPr>
        <p:spPr>
          <a:xfrm>
            <a:off x="814622" y="2670774"/>
            <a:ext cx="10539178" cy="1161460"/>
          </a:xfrm>
        </p:spPr>
        <p:txBody>
          <a:bodyPr>
            <a:normAutofit/>
          </a:bodyPr>
          <a:lstStyle/>
          <a:p>
            <a:r>
              <a:rPr lang="en-GB" sz="5000">
                <a:latin typeface="Bahnschrift"/>
              </a:rPr>
              <a:t>How to make a short film</a:t>
            </a:r>
          </a:p>
        </p:txBody>
      </p:sp>
      <p:sp>
        <p:nvSpPr>
          <p:cNvPr id="5" name="TextBox 4">
            <a:extLst>
              <a:ext uri="{FF2B5EF4-FFF2-40B4-BE49-F238E27FC236}">
                <a16:creationId xmlns:a16="http://schemas.microsoft.com/office/drawing/2014/main" id="{C1BBACD5-2A78-6C1C-B980-8E1DAB96F6EF}"/>
              </a:ext>
            </a:extLst>
          </p:cNvPr>
          <p:cNvSpPr txBox="1"/>
          <p:nvPr/>
        </p:nvSpPr>
        <p:spPr>
          <a:xfrm>
            <a:off x="828763" y="3671194"/>
            <a:ext cx="1053917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hnschrift"/>
              </a:rPr>
              <a:t>The BBC have some great advice on how to film:</a:t>
            </a:r>
          </a:p>
          <a:p>
            <a:pPr marL="285750" indent="-285750">
              <a:buFont typeface="Arial"/>
              <a:buChar char="•"/>
            </a:pPr>
            <a:r>
              <a:rPr lang="en-US">
                <a:ea typeface="+mn-lt"/>
                <a:cs typeface="+mn-lt"/>
                <a:hlinkClick r:id="rId2"/>
              </a:rPr>
              <a:t>How to Film: Basic - BBC Bitesize</a:t>
            </a:r>
          </a:p>
          <a:p>
            <a:pPr marL="285750" indent="-285750">
              <a:buFont typeface="Arial"/>
              <a:buChar char="•"/>
            </a:pPr>
            <a:r>
              <a:rPr lang="en-US">
                <a:ea typeface="+mn-lt"/>
                <a:cs typeface="+mn-lt"/>
                <a:hlinkClick r:id="rId3"/>
              </a:rPr>
              <a:t>How to Film: Advanced - BBC Bitesize</a:t>
            </a:r>
          </a:p>
          <a:p>
            <a:pPr marL="285750" indent="-285750">
              <a:buFont typeface="Arial"/>
              <a:buChar char="•"/>
            </a:pPr>
            <a:r>
              <a:rPr lang="en-US">
                <a:ea typeface="+mn-lt"/>
                <a:cs typeface="+mn-lt"/>
                <a:hlinkClick r:id="rId4"/>
              </a:rPr>
              <a:t>How to edit: Basic - BBC Bitesize</a:t>
            </a:r>
          </a:p>
          <a:p>
            <a:pPr marL="285750" indent="-285750">
              <a:buFont typeface="Arial"/>
              <a:buChar char="•"/>
            </a:pPr>
            <a:r>
              <a:rPr lang="en-US">
                <a:ea typeface="+mn-lt"/>
                <a:cs typeface="+mn-lt"/>
                <a:hlinkClick r:id="rId5"/>
              </a:rPr>
              <a:t>How to Edit: Advanced - BBC Bitesize</a:t>
            </a:r>
          </a:p>
          <a:p>
            <a:endParaRPr lang="en-US">
              <a:ea typeface="+mn-lt"/>
              <a:cs typeface="+mn-lt"/>
            </a:endParaRPr>
          </a:p>
          <a:p>
            <a:r>
              <a:rPr lang="en-US">
                <a:ea typeface="+mn-lt"/>
                <a:cs typeface="+mn-lt"/>
              </a:rPr>
              <a:t>There is also a parent/carers guide to help support children: </a:t>
            </a:r>
            <a:r>
              <a:rPr lang="en-US">
                <a:ea typeface="+mn-lt"/>
                <a:cs typeface="+mn-lt"/>
                <a:hlinkClick r:id="rId6"/>
              </a:rPr>
              <a:t>How to help your child make a film at home - Parents Toolkit - BBC Bitesize</a:t>
            </a:r>
            <a:endParaRPr lang="en-US">
              <a:ea typeface="+mn-lt"/>
              <a:cs typeface="+mn-lt"/>
            </a:endParaRPr>
          </a:p>
        </p:txBody>
      </p:sp>
      <p:sp>
        <p:nvSpPr>
          <p:cNvPr id="3" name="Rectangle: Rounded Corners 2">
            <a:extLst>
              <a:ext uri="{FF2B5EF4-FFF2-40B4-BE49-F238E27FC236}">
                <a16:creationId xmlns:a16="http://schemas.microsoft.com/office/drawing/2014/main" id="{039CE7A5-66A8-54DF-F044-14319BD55BD8}"/>
              </a:ext>
            </a:extLst>
          </p:cNvPr>
          <p:cNvSpPr/>
          <p:nvPr/>
        </p:nvSpPr>
        <p:spPr>
          <a:xfrm>
            <a:off x="406400" y="400761"/>
            <a:ext cx="11404600" cy="15454477"/>
          </a:xfrm>
          <a:prstGeom prst="roundRect">
            <a:avLst>
              <a:gd name="adj" fmla="val 631"/>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15D800E-5B00-104B-8307-B2866F3DDC81}"/>
              </a:ext>
            </a:extLst>
          </p:cNvPr>
          <p:cNvSpPr txBox="1"/>
          <p:nvPr/>
        </p:nvSpPr>
        <p:spPr>
          <a:xfrm>
            <a:off x="10279989" y="11391454"/>
            <a:ext cx="172902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Bahnschrift"/>
                <a:cs typeface="Calibri"/>
              </a:rPr>
              <a:t>Sam </a:t>
            </a:r>
            <a:r>
              <a:rPr lang="en-US" sz="1100" err="1">
                <a:latin typeface="Bahnschrift"/>
                <a:cs typeface="Calibri"/>
              </a:rPr>
              <a:t>Galantini</a:t>
            </a:r>
            <a:r>
              <a:rPr lang="en-US" sz="1100">
                <a:latin typeface="Bahnschrift"/>
                <a:cs typeface="Calibri"/>
              </a:rPr>
              <a:t> - 2023</a:t>
            </a:r>
            <a:endParaRPr lang="en-US">
              <a:latin typeface="Bahnschrift"/>
            </a:endParaRPr>
          </a:p>
        </p:txBody>
      </p:sp>
      <p:sp>
        <p:nvSpPr>
          <p:cNvPr id="11" name="TextBox 10">
            <a:extLst>
              <a:ext uri="{FF2B5EF4-FFF2-40B4-BE49-F238E27FC236}">
                <a16:creationId xmlns:a16="http://schemas.microsoft.com/office/drawing/2014/main" id="{08A5733A-4007-329A-E810-2D82169ECAB8}"/>
              </a:ext>
            </a:extLst>
          </p:cNvPr>
          <p:cNvSpPr txBox="1"/>
          <p:nvPr/>
        </p:nvSpPr>
        <p:spPr>
          <a:xfrm>
            <a:off x="839111" y="14803511"/>
            <a:ext cx="105391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Bahnschrift"/>
              </a:rPr>
              <a:t>Some other helpful links:</a:t>
            </a:r>
          </a:p>
          <a:p>
            <a:r>
              <a:rPr lang="en-US" sz="1200" b="1">
                <a:latin typeface="Bahnschrift"/>
              </a:rPr>
              <a:t>More Great tips on shooting on your phone: </a:t>
            </a:r>
            <a:r>
              <a:rPr lang="en-US" sz="1200">
                <a:solidFill>
                  <a:srgbClr val="1155CC"/>
                </a:solidFill>
                <a:latin typeface="Bahnschrift"/>
                <a:hlinkClick r:id="rId7"/>
              </a:rPr>
              <a:t>https://teltblog.uclan.ac.uk/2020/01/27/five-tips-for-filming-with-a-mobile-phone/</a:t>
            </a:r>
            <a:endParaRPr lang="en-US" sz="1200">
              <a:solidFill>
                <a:srgbClr val="1155CC"/>
              </a:solidFill>
              <a:latin typeface="Bahnschrift"/>
            </a:endParaRPr>
          </a:p>
          <a:p>
            <a:r>
              <a:rPr lang="en-US" sz="1200" b="1">
                <a:latin typeface="Bahnschrift"/>
              </a:rPr>
              <a:t>Shoot Professional Videos with an Android Smartphone </a:t>
            </a:r>
            <a:r>
              <a:rPr lang="en-US" sz="1200">
                <a:solidFill>
                  <a:srgbClr val="1155CC"/>
                </a:solidFill>
                <a:latin typeface="Bahnschrift"/>
                <a:hlinkClick r:id="rId8"/>
              </a:rPr>
              <a:t>https://youtu.be/8YiwBsTQ_c0</a:t>
            </a:r>
            <a:endParaRPr lang="en-US" sz="1200">
              <a:solidFill>
                <a:srgbClr val="1155CC"/>
              </a:solidFill>
              <a:latin typeface="Bahnschrift"/>
            </a:endParaRPr>
          </a:p>
          <a:p>
            <a:r>
              <a:rPr lang="en-US" sz="1200" b="1">
                <a:latin typeface="Bahnschrift"/>
              </a:rPr>
              <a:t>Advanced smartphone shooting tips: </a:t>
            </a:r>
            <a:r>
              <a:rPr lang="en-US" sz="1200">
                <a:solidFill>
                  <a:srgbClr val="1155CC"/>
                </a:solidFill>
                <a:latin typeface="Bahnschrift"/>
                <a:hlinkClick r:id="rId9"/>
              </a:rPr>
              <a:t>https://www.pocket-lint.com/phones/news/131351-10-tips-for-recording-better-video-with-your-smartphone</a:t>
            </a:r>
            <a:endParaRPr lang="en-US" sz="1200">
              <a:solidFill>
                <a:srgbClr val="1155CC"/>
              </a:solidFill>
              <a:latin typeface="Bahnschrift"/>
            </a:endParaRPr>
          </a:p>
        </p:txBody>
      </p:sp>
      <p:sp>
        <p:nvSpPr>
          <p:cNvPr id="6" name="Title 1">
            <a:extLst>
              <a:ext uri="{FF2B5EF4-FFF2-40B4-BE49-F238E27FC236}">
                <a16:creationId xmlns:a16="http://schemas.microsoft.com/office/drawing/2014/main" id="{4DCB61B2-FE62-DF81-CD55-C5A5DFB0E458}"/>
              </a:ext>
            </a:extLst>
          </p:cNvPr>
          <p:cNvSpPr txBox="1">
            <a:spLocks/>
          </p:cNvSpPr>
          <p:nvPr/>
        </p:nvSpPr>
        <p:spPr>
          <a:xfrm>
            <a:off x="838200" y="865485"/>
            <a:ext cx="10515600" cy="1674515"/>
          </a:xfrm>
          <a:prstGeom prst="rect">
            <a:avLst/>
          </a:prstGeom>
          <a:solidFill>
            <a:schemeClr val="accent6"/>
          </a:solidFill>
          <a:effectLst>
            <a:glow rad="228600">
              <a:schemeClr val="accent6">
                <a:satMod val="175000"/>
                <a:alpha val="40000"/>
              </a:schemeClr>
            </a:glow>
          </a:effectLst>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lvl="5"/>
            <a:r>
              <a:rPr lang="en-GB" sz="5400" b="1">
                <a:solidFill>
                  <a:schemeClr val="bg1"/>
                </a:solidFill>
                <a:latin typeface="Bahnschrift" panose="020B0502040204020203" pitchFamily="34" charset="0"/>
              </a:rPr>
              <a:t> </a:t>
            </a:r>
            <a:r>
              <a:rPr lang="en-GB" sz="5400" b="1">
                <a:solidFill>
                  <a:schemeClr val="bg1"/>
                </a:solidFill>
                <a:latin typeface="Bahnschrift"/>
              </a:rPr>
              <a:t>Tips and Tricks</a:t>
            </a:r>
            <a:endParaRPr lang="en-GB" sz="5400" b="1">
              <a:solidFill>
                <a:schemeClr val="bg1"/>
              </a:solidFill>
              <a:latin typeface="Bahnschrift" panose="020B0502040204020203" pitchFamily="34" charset="0"/>
            </a:endParaRPr>
          </a:p>
        </p:txBody>
      </p:sp>
      <p:pic>
        <p:nvPicPr>
          <p:cNvPr id="12" name="Picture 2" descr="Image result for earth stories film festival">
            <a:extLst>
              <a:ext uri="{FF2B5EF4-FFF2-40B4-BE49-F238E27FC236}">
                <a16:creationId xmlns:a16="http://schemas.microsoft.com/office/drawing/2014/main" id="{9D94E479-8349-A667-FDE1-5EF58D046C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7587" y="1059804"/>
            <a:ext cx="1928813" cy="1285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wearing a suit&#10;&#10;Description automatically generated">
            <a:extLst>
              <a:ext uri="{FF2B5EF4-FFF2-40B4-BE49-F238E27FC236}">
                <a16:creationId xmlns:a16="http://schemas.microsoft.com/office/drawing/2014/main" id="{29871EC7-2E48-2955-2FC7-17A6FA7D2482}"/>
              </a:ext>
            </a:extLst>
          </p:cNvPr>
          <p:cNvPicPr>
            <a:picLocks noChangeAspect="1"/>
          </p:cNvPicPr>
          <p:nvPr/>
        </p:nvPicPr>
        <p:blipFill>
          <a:blip r:embed="rId11"/>
          <a:stretch>
            <a:fillRect/>
          </a:stretch>
        </p:blipFill>
        <p:spPr>
          <a:xfrm>
            <a:off x="449848" y="6074502"/>
            <a:ext cx="5981179" cy="8519147"/>
          </a:xfrm>
          <a:prstGeom prst="rect">
            <a:avLst/>
          </a:prstGeom>
          <a:ln>
            <a:noFill/>
          </a:ln>
        </p:spPr>
      </p:pic>
      <p:pic>
        <p:nvPicPr>
          <p:cNvPr id="13" name="Picture 12" descr="A cell phone with a picture of a building&#10;&#10;Description automatically generated">
            <a:extLst>
              <a:ext uri="{FF2B5EF4-FFF2-40B4-BE49-F238E27FC236}">
                <a16:creationId xmlns:a16="http://schemas.microsoft.com/office/drawing/2014/main" id="{2B5638A2-D976-2F12-4413-99B4B8994C9A}"/>
              </a:ext>
            </a:extLst>
          </p:cNvPr>
          <p:cNvPicPr>
            <a:picLocks noChangeAspect="1"/>
          </p:cNvPicPr>
          <p:nvPr/>
        </p:nvPicPr>
        <p:blipFill>
          <a:blip r:embed="rId12"/>
          <a:stretch>
            <a:fillRect/>
          </a:stretch>
        </p:blipFill>
        <p:spPr>
          <a:xfrm>
            <a:off x="6507124" y="7078149"/>
            <a:ext cx="5203736" cy="4328778"/>
          </a:xfrm>
          <a:prstGeom prst="rect">
            <a:avLst/>
          </a:prstGeom>
          <a:ln>
            <a:noFill/>
          </a:ln>
        </p:spPr>
      </p:pic>
    </p:spTree>
    <p:extLst>
      <p:ext uri="{BB962C8B-B14F-4D97-AF65-F5344CB8AC3E}">
        <p14:creationId xmlns:p14="http://schemas.microsoft.com/office/powerpoint/2010/main" val="3993789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C36E6B-4B34-455C-0CF6-ACDCB859A5D8}"/>
              </a:ext>
            </a:extLst>
          </p:cNvPr>
          <p:cNvSpPr/>
          <p:nvPr/>
        </p:nvSpPr>
        <p:spPr>
          <a:xfrm>
            <a:off x="406400" y="400761"/>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E2F12F6-8576-048C-4568-BAF9DC485317}"/>
              </a:ext>
            </a:extLst>
          </p:cNvPr>
          <p:cNvSpPr>
            <a:spLocks noGrp="1"/>
          </p:cNvSpPr>
          <p:nvPr>
            <p:ph type="title"/>
          </p:nvPr>
        </p:nvSpPr>
        <p:spPr>
          <a:xfrm>
            <a:off x="406400" y="168817"/>
            <a:ext cx="10515600" cy="1637414"/>
          </a:xfrm>
        </p:spPr>
        <p:txBody>
          <a:bodyPr/>
          <a:lstStyle/>
          <a:p>
            <a:r>
              <a:rPr lang="en-GB">
                <a:latin typeface="Bahnschrift" panose="020B0502040204020203" pitchFamily="34" charset="0"/>
              </a:rPr>
              <a:t>Storyboard Examples</a:t>
            </a:r>
          </a:p>
        </p:txBody>
      </p:sp>
      <p:pic>
        <p:nvPicPr>
          <p:cNvPr id="2050" name="Picture 2" descr="Best Movie Storyboard Ideas, With Examples &amp; Templates">
            <a:extLst>
              <a:ext uri="{FF2B5EF4-FFF2-40B4-BE49-F238E27FC236}">
                <a16:creationId xmlns:a16="http://schemas.microsoft.com/office/drawing/2014/main" id="{A580FB64-957A-8AF3-1710-B7480334C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070" y="1564395"/>
            <a:ext cx="7845803" cy="57281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ory board - KATRINA AXFORD">
            <a:extLst>
              <a:ext uri="{FF2B5EF4-FFF2-40B4-BE49-F238E27FC236}">
                <a16:creationId xmlns:a16="http://schemas.microsoft.com/office/drawing/2014/main" id="{77EF538B-EBE1-DCF7-D1DE-6045369F1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755" y="5965359"/>
            <a:ext cx="954405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oryboard and Cinema on Pinterest">
            <a:extLst>
              <a:ext uri="{FF2B5EF4-FFF2-40B4-BE49-F238E27FC236}">
                <a16:creationId xmlns:a16="http://schemas.microsoft.com/office/drawing/2014/main" id="{B9DD03A2-EE5E-B29C-7C65-B4F18FFD0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214" y="11451685"/>
            <a:ext cx="7177753" cy="42097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58BE87-A8B1-3E2C-01F5-CE3E217CD3FF}"/>
              </a:ext>
            </a:extLst>
          </p:cNvPr>
          <p:cNvSpPr txBox="1"/>
          <p:nvPr/>
        </p:nvSpPr>
        <p:spPr>
          <a:xfrm>
            <a:off x="8521329" y="4414046"/>
            <a:ext cx="289249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82541"/>
                </a:solidFill>
                <a:effectLst/>
                <a:uLnTx/>
                <a:uFillTx/>
                <a:latin typeface="Aptos" panose="02110004020202020204"/>
                <a:ea typeface="+mn-ea"/>
                <a:cs typeface="+mn-cs"/>
              </a:rPr>
              <a:t>Credit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282541"/>
                </a:solidFill>
                <a:effectLst/>
                <a:uLnTx/>
                <a:uFillTx/>
                <a:latin typeface="Aptos" panose="02110004020202020204"/>
                <a:ea typeface="+mn-ea"/>
                <a:cs typeface="+mn-cs"/>
              </a:rPr>
              <a:t>krismediank.blogspot</a:t>
            </a:r>
            <a:endParaRPr kumimoji="0" lang="en-GB" sz="1800" b="0" i="0" u="none" strike="noStrike" kern="1200" cap="none" spc="0" normalizeH="0" baseline="0" noProof="0">
              <a:ln>
                <a:noFill/>
              </a:ln>
              <a:solidFill>
                <a:srgbClr val="282541"/>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29D0EFEE-3796-B0A2-0026-50551049C33E}"/>
              </a:ext>
            </a:extLst>
          </p:cNvPr>
          <p:cNvSpPr txBox="1"/>
          <p:nvPr/>
        </p:nvSpPr>
        <p:spPr>
          <a:xfrm>
            <a:off x="8029510" y="13501494"/>
            <a:ext cx="289249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82541"/>
                </a:solidFill>
                <a:effectLst/>
                <a:uLnTx/>
                <a:uFillTx/>
                <a:latin typeface="Aptos" panose="02110004020202020204"/>
                <a:ea typeface="+mn-ea"/>
                <a:cs typeface="+mn-cs"/>
              </a:rPr>
              <a:t>Credit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82541"/>
                </a:solidFill>
                <a:effectLst/>
                <a:uLnTx/>
                <a:uFillTx/>
                <a:latin typeface="Aptos" panose="02110004020202020204"/>
                <a:ea typeface="+mn-ea"/>
                <a:cs typeface="+mn-cs"/>
              </a:rPr>
              <a:t>trainingforgold.eu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541"/>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82541"/>
                </a:solidFill>
                <a:effectLst/>
                <a:uLnTx/>
                <a:uFillTx/>
                <a:latin typeface="Aptos" panose="02110004020202020204"/>
                <a:ea typeface="+mn-ea"/>
                <a:cs typeface="+mn-cs"/>
              </a:rPr>
              <a:t>Zhang Eliot (</a:t>
            </a:r>
            <a:r>
              <a:rPr kumimoji="0" lang="en-GB" sz="1800" b="0" i="0" u="none" strike="noStrike" kern="1200" cap="none" spc="0" normalizeH="0" baseline="0" noProof="0" err="1">
                <a:ln>
                  <a:noFill/>
                </a:ln>
                <a:solidFill>
                  <a:srgbClr val="282541"/>
                </a:solidFill>
                <a:effectLst/>
                <a:uLnTx/>
                <a:uFillTx/>
                <a:latin typeface="Aptos" panose="02110004020202020204"/>
                <a:ea typeface="+mn-ea"/>
                <a:cs typeface="+mn-cs"/>
              </a:rPr>
              <a:t>Pintrest</a:t>
            </a:r>
            <a:r>
              <a:rPr kumimoji="0" lang="en-GB" sz="1800" b="0" i="0" u="none" strike="noStrike" kern="1200" cap="none" spc="0" normalizeH="0" baseline="0" noProof="0">
                <a:ln>
                  <a:noFill/>
                </a:ln>
                <a:solidFill>
                  <a:srgbClr val="282541"/>
                </a:solidFill>
                <a:effectLst/>
                <a:uLnTx/>
                <a:uFillTx/>
                <a:latin typeface="Aptos" panose="02110004020202020204"/>
                <a:ea typeface="+mn-ea"/>
                <a:cs typeface="+mn-cs"/>
              </a:rPr>
              <a:t>)</a:t>
            </a:r>
          </a:p>
        </p:txBody>
      </p:sp>
      <p:pic>
        <p:nvPicPr>
          <p:cNvPr id="8" name="Picture 2" descr="Image result for earth stories film festival">
            <a:extLst>
              <a:ext uri="{FF2B5EF4-FFF2-40B4-BE49-F238E27FC236}">
                <a16:creationId xmlns:a16="http://schemas.microsoft.com/office/drawing/2014/main" id="{CA40910C-D333-8063-6C7E-D64BDCBB5A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9415" y="15119691"/>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714951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6040A49-6D84-EF55-40DF-A89E1808FE1B}"/>
              </a:ext>
            </a:extLst>
          </p:cNvPr>
          <p:cNvSpPr/>
          <p:nvPr/>
        </p:nvSpPr>
        <p:spPr>
          <a:xfrm>
            <a:off x="406400" y="400761"/>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A068682-9466-3B39-5A1F-932B670B2E8F}"/>
              </a:ext>
            </a:extLst>
          </p:cNvPr>
          <p:cNvSpPr>
            <a:spLocks noGrp="1"/>
          </p:cNvSpPr>
          <p:nvPr>
            <p:ph type="title"/>
          </p:nvPr>
        </p:nvSpPr>
        <p:spPr>
          <a:xfrm rot="5400000">
            <a:off x="6080403" y="4804764"/>
            <a:ext cx="10515600" cy="1707594"/>
          </a:xfrm>
        </p:spPr>
        <p:txBody>
          <a:bodyPr/>
          <a:lstStyle/>
          <a:p>
            <a:r>
              <a:rPr lang="en-GB">
                <a:latin typeface="Bahnschrift" panose="020B0502040204020203" pitchFamily="34" charset="0"/>
              </a:rPr>
              <a:t>Storyboard Template</a:t>
            </a:r>
          </a:p>
        </p:txBody>
      </p:sp>
      <p:pic>
        <p:nvPicPr>
          <p:cNvPr id="2052" name="Picture 4" descr="11 Storyboard Template Free Of Cost - SampleTemplatess - SampleTemplatess">
            <a:extLst>
              <a:ext uri="{FF2B5EF4-FFF2-40B4-BE49-F238E27FC236}">
                <a16:creationId xmlns:a16="http://schemas.microsoft.com/office/drawing/2014/main" id="{D7B72E58-CB06-7E45-4B9C-B8248E5D4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638901" y="2721708"/>
            <a:ext cx="14599297" cy="10428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4F239E-A087-38D6-EF6C-960CA6B2947F}"/>
              </a:ext>
            </a:extLst>
          </p:cNvPr>
          <p:cNvSpPr txBox="1"/>
          <p:nvPr/>
        </p:nvSpPr>
        <p:spPr>
          <a:xfrm>
            <a:off x="595730" y="15351713"/>
            <a:ext cx="9686605"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82541"/>
                </a:solidFill>
                <a:effectLst/>
                <a:uLnTx/>
                <a:uFillTx/>
                <a:latin typeface="Aptos" panose="02110004020202020204"/>
                <a:ea typeface="+mn-ea"/>
                <a:cs typeface="+mn-cs"/>
              </a:rPr>
              <a:t>Template from: https://leonwebster.z19.web.core.windows.net/story-board-template-pdf.html</a:t>
            </a:r>
          </a:p>
        </p:txBody>
      </p:sp>
      <p:pic>
        <p:nvPicPr>
          <p:cNvPr id="8" name="Picture 2" descr="Image result for earth stories film festival">
            <a:extLst>
              <a:ext uri="{FF2B5EF4-FFF2-40B4-BE49-F238E27FC236}">
                <a16:creationId xmlns:a16="http://schemas.microsoft.com/office/drawing/2014/main" id="{B30E4C50-33A4-4048-147D-9035E17DC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786643" y="14809904"/>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853175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BF2F-1FB5-8D10-43C8-23541C5EC3C1}"/>
              </a:ext>
            </a:extLst>
          </p:cNvPr>
          <p:cNvSpPr>
            <a:spLocks noGrp="1"/>
          </p:cNvSpPr>
          <p:nvPr>
            <p:ph type="title"/>
          </p:nvPr>
        </p:nvSpPr>
        <p:spPr/>
        <p:txBody>
          <a:bodyPr/>
          <a:lstStyle/>
          <a:p>
            <a:endParaRPr lang="en-GB"/>
          </a:p>
        </p:txBody>
      </p:sp>
      <p:sp>
        <p:nvSpPr>
          <p:cNvPr id="3" name="Rectangle: Rounded Corners 2">
            <a:extLst>
              <a:ext uri="{FF2B5EF4-FFF2-40B4-BE49-F238E27FC236}">
                <a16:creationId xmlns:a16="http://schemas.microsoft.com/office/drawing/2014/main" id="{7FC96395-2FC1-B388-FE1C-45B1F000D1F7}"/>
              </a:ext>
            </a:extLst>
          </p:cNvPr>
          <p:cNvSpPr/>
          <p:nvPr/>
        </p:nvSpPr>
        <p:spPr>
          <a:xfrm>
            <a:off x="406400" y="400761"/>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descr="Image result for earth stories film festival">
            <a:extLst>
              <a:ext uri="{FF2B5EF4-FFF2-40B4-BE49-F238E27FC236}">
                <a16:creationId xmlns:a16="http://schemas.microsoft.com/office/drawing/2014/main" id="{31D98D3D-5B4D-B4E9-15B4-972F567D8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75" y="15235663"/>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TextBox 4">
            <a:extLst>
              <a:ext uri="{FF2B5EF4-FFF2-40B4-BE49-F238E27FC236}">
                <a16:creationId xmlns:a16="http://schemas.microsoft.com/office/drawing/2014/main" id="{ECFBCC04-5BB1-F5FB-CDC7-ABFA330873BE}"/>
              </a:ext>
            </a:extLst>
          </p:cNvPr>
          <p:cNvSpPr txBox="1"/>
          <p:nvPr/>
        </p:nvSpPr>
        <p:spPr>
          <a:xfrm>
            <a:off x="511313" y="661729"/>
            <a:ext cx="10975838" cy="4478149"/>
          </a:xfrm>
          <a:prstGeom prst="rect">
            <a:avLst/>
          </a:prstGeom>
          <a:noFill/>
        </p:spPr>
        <p:txBody>
          <a:bodyPr wrap="square" lIns="91440" tIns="45720" rIns="91440" bIns="45720" rtlCol="0" anchor="t">
            <a:spAutoFit/>
          </a:bodyPr>
          <a:lstStyle/>
          <a:p>
            <a:r>
              <a:rPr lang="en-GB" sz="5850" dirty="0">
                <a:latin typeface="Bahnschrift"/>
                <a:ea typeface="+mj-ea"/>
                <a:cs typeface="+mj-cs"/>
              </a:rPr>
              <a:t>Liked using Earth Stories Film Festival e-schools resources?</a:t>
            </a:r>
          </a:p>
          <a:p>
            <a:endParaRPr lang="en-GB" sz="2400" dirty="0">
              <a:latin typeface="Bahnschrift" panose="020B0502040204020203" pitchFamily="34" charset="0"/>
            </a:endParaRPr>
          </a:p>
          <a:p>
            <a:r>
              <a:rPr lang="en-GB" sz="2400" dirty="0">
                <a:latin typeface="Bahnschrift"/>
              </a:rPr>
              <a:t>We’d love to hear your thoughts, along with those of your students, about our resources. Please use the link below to send us your feedback.</a:t>
            </a: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r>
              <a:rPr lang="en-GB" sz="2400" dirty="0">
                <a:latin typeface="Bahnschrift"/>
              </a:rPr>
              <a:t> </a:t>
            </a:r>
          </a:p>
        </p:txBody>
      </p:sp>
      <p:sp>
        <p:nvSpPr>
          <p:cNvPr id="6" name="TextBox 5">
            <a:extLst>
              <a:ext uri="{FF2B5EF4-FFF2-40B4-BE49-F238E27FC236}">
                <a16:creationId xmlns:a16="http://schemas.microsoft.com/office/drawing/2014/main" id="{6D13A598-B359-1ECB-834E-78FEFDE0B4F9}"/>
              </a:ext>
            </a:extLst>
          </p:cNvPr>
          <p:cNvSpPr txBox="1"/>
          <p:nvPr/>
        </p:nvSpPr>
        <p:spPr>
          <a:xfrm>
            <a:off x="520084" y="9065610"/>
            <a:ext cx="11194775" cy="5178341"/>
          </a:xfrm>
          <a:prstGeom prst="rect">
            <a:avLst/>
          </a:prstGeom>
          <a:noFill/>
        </p:spPr>
        <p:txBody>
          <a:bodyPr wrap="square" lIns="91440" tIns="45720" rIns="91440" bIns="45720" rtlCol="0" anchor="t">
            <a:spAutoFit/>
          </a:bodyPr>
          <a:lstStyle/>
          <a:p>
            <a:r>
              <a:rPr lang="en-GB" sz="5850" dirty="0">
                <a:latin typeface="Bahnschrift"/>
                <a:ea typeface="+mj-ea"/>
                <a:cs typeface="+mj-cs"/>
              </a:rPr>
              <a:t>Acknowledgements:</a:t>
            </a:r>
          </a:p>
          <a:p>
            <a:endParaRPr lang="en-GB" sz="2400" dirty="0">
              <a:latin typeface="Bahnschrift" panose="020B0502040204020203" pitchFamily="34" charset="0"/>
            </a:endParaRPr>
          </a:p>
          <a:p>
            <a:r>
              <a:rPr lang="en-GB" sz="2400" dirty="0">
                <a:latin typeface="Bahnschrift"/>
              </a:rPr>
              <a:t>Special thanks goes to the following people who were instrumental in bringing together the Earth Stories Film Festival e-schools package.</a:t>
            </a:r>
          </a:p>
          <a:p>
            <a:endParaRPr lang="en-GB" sz="2400" dirty="0">
              <a:latin typeface="Bahnschrift" panose="020B0502040204020203" pitchFamily="34" charset="0"/>
            </a:endParaRPr>
          </a:p>
          <a:p>
            <a:pPr lvl="3"/>
            <a:r>
              <a:rPr lang="en-GB" sz="2400" dirty="0">
                <a:latin typeface="Bahnschrift"/>
              </a:rPr>
              <a:t>Nicola Dudley </a:t>
            </a:r>
            <a:r>
              <a:rPr lang="en-GB" sz="2000" dirty="0">
                <a:latin typeface="Bahnschrift"/>
              </a:rPr>
              <a:t>(Learning Experience Designer, Keele University)</a:t>
            </a:r>
            <a:endParaRPr lang="en-GB" dirty="0"/>
          </a:p>
          <a:p>
            <a:pPr lvl="3"/>
            <a:endParaRPr lang="en-GB" sz="2000" dirty="0">
              <a:latin typeface="Bahnschrift"/>
            </a:endParaRPr>
          </a:p>
          <a:p>
            <a:pPr lvl="3"/>
            <a:endParaRPr lang="en-GB" sz="2000" dirty="0">
              <a:latin typeface="Bahnschrift"/>
            </a:endParaRPr>
          </a:p>
          <a:p>
            <a:pPr lvl="3"/>
            <a:r>
              <a:rPr lang="en-GB" sz="2400" dirty="0">
                <a:latin typeface="Bahnschrift"/>
              </a:rPr>
              <a:t>Aaliyah Gibbings-Gardner </a:t>
            </a:r>
            <a:r>
              <a:rPr lang="en-GB" sz="2000" dirty="0">
                <a:latin typeface="Bahnschrift"/>
              </a:rPr>
              <a:t>(Community co-ordinator, Keele University)</a:t>
            </a:r>
          </a:p>
          <a:p>
            <a:pPr lvl="3"/>
            <a:endParaRPr lang="en-GB" sz="2000" dirty="0">
              <a:latin typeface="Bahnschrift"/>
            </a:endParaRPr>
          </a:p>
          <a:p>
            <a:pPr lvl="3"/>
            <a:endParaRPr lang="en-GB" sz="2000" dirty="0">
              <a:latin typeface="Bahnschrift"/>
            </a:endParaRPr>
          </a:p>
          <a:p>
            <a:pPr lvl="2"/>
            <a:r>
              <a:rPr lang="en-GB" sz="2400" dirty="0">
                <a:latin typeface="Bahnschrift"/>
              </a:rPr>
              <a:t>	James McAteer </a:t>
            </a:r>
            <a:r>
              <a:rPr lang="en-GB" sz="2000" dirty="0">
                <a:latin typeface="Bahnschrift"/>
              </a:rPr>
              <a:t>(Academic Lead for Earth Stories, Keele University)</a:t>
            </a:r>
          </a:p>
          <a:p>
            <a:pPr lvl="1"/>
            <a:r>
              <a:rPr lang="en-GB" sz="2400" dirty="0">
                <a:latin typeface="Bahnschrift"/>
              </a:rPr>
              <a:t> </a:t>
            </a:r>
          </a:p>
        </p:txBody>
      </p:sp>
      <p:pic>
        <p:nvPicPr>
          <p:cNvPr id="8" name="Picture 7" descr="Nicola Dudley (MHS) ">
            <a:extLst>
              <a:ext uri="{FF2B5EF4-FFF2-40B4-BE49-F238E27FC236}">
                <a16:creationId xmlns:a16="http://schemas.microsoft.com/office/drawing/2014/main" id="{A7477BAC-5625-7E0B-D547-8072F9BEA463}"/>
              </a:ext>
            </a:extLst>
          </p:cNvPr>
          <p:cNvPicPr>
            <a:picLocks noChangeAspect="1"/>
          </p:cNvPicPr>
          <p:nvPr/>
        </p:nvPicPr>
        <p:blipFill>
          <a:blip r:embed="rId3"/>
          <a:stretch>
            <a:fillRect/>
          </a:stretch>
        </p:blipFill>
        <p:spPr>
          <a:xfrm>
            <a:off x="9564708" y="11026055"/>
            <a:ext cx="932232" cy="9605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person in a green dress&#10;&#10;Description automatically generated">
            <a:extLst>
              <a:ext uri="{FF2B5EF4-FFF2-40B4-BE49-F238E27FC236}">
                <a16:creationId xmlns:a16="http://schemas.microsoft.com/office/drawing/2014/main" id="{587D7292-E59A-C752-4454-57AAC2982CF1}"/>
              </a:ext>
            </a:extLst>
          </p:cNvPr>
          <p:cNvPicPr>
            <a:picLocks noChangeAspect="1"/>
          </p:cNvPicPr>
          <p:nvPr/>
        </p:nvPicPr>
        <p:blipFill>
          <a:blip r:embed="rId4"/>
          <a:srcRect l="17000" t="10000" r="35699" b="5274"/>
          <a:stretch/>
        </p:blipFill>
        <p:spPr>
          <a:xfrm rot="5400000">
            <a:off x="10676164" y="11951831"/>
            <a:ext cx="942291" cy="1043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A person wearing glasses and a yellow shirt&#10;&#10;Description automatically generated">
            <a:extLst>
              <a:ext uri="{FF2B5EF4-FFF2-40B4-BE49-F238E27FC236}">
                <a16:creationId xmlns:a16="http://schemas.microsoft.com/office/drawing/2014/main" id="{FCB35F74-E9F5-6C4F-CFB7-62F976C7B1FE}"/>
              </a:ext>
            </a:extLst>
          </p:cNvPr>
          <p:cNvPicPr>
            <a:picLocks noChangeAspect="1"/>
          </p:cNvPicPr>
          <p:nvPr/>
        </p:nvPicPr>
        <p:blipFill>
          <a:blip r:embed="rId5"/>
          <a:stretch>
            <a:fillRect/>
          </a:stretch>
        </p:blipFill>
        <p:spPr>
          <a:xfrm>
            <a:off x="10147973" y="13176751"/>
            <a:ext cx="955012" cy="10139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265696FE-5C27-9928-C9EA-112E20FE76A6}"/>
              </a:ext>
            </a:extLst>
          </p:cNvPr>
          <p:cNvSpPr txBox="1"/>
          <p:nvPr/>
        </p:nvSpPr>
        <p:spPr>
          <a:xfrm>
            <a:off x="3478730" y="8306045"/>
            <a:ext cx="5277482" cy="646331"/>
          </a:xfrm>
          <a:prstGeom prst="rect">
            <a:avLst/>
          </a:prstGeom>
          <a:noFill/>
        </p:spPr>
        <p:txBody>
          <a:bodyPr wrap="square" rtlCol="0">
            <a:spAutoFit/>
          </a:bodyPr>
          <a:lstStyle/>
          <a:p>
            <a:r>
              <a:rPr lang="en-GB" dirty="0">
                <a:hlinkClick r:id="rId6"/>
              </a:rPr>
              <a:t>Earth Stories E-school Resources Pack – Evaluation </a:t>
            </a:r>
            <a:endParaRPr lang="en-GB" dirty="0"/>
          </a:p>
          <a:p>
            <a:endParaRPr lang="en-GB" dirty="0"/>
          </a:p>
        </p:txBody>
      </p:sp>
      <p:pic>
        <p:nvPicPr>
          <p:cNvPr id="14" name="Picture 13" descr="Qr code on a table with pencils and a cup of pencils&#10;&#10;AI-generated content may be incorrect.">
            <a:extLst>
              <a:ext uri="{FF2B5EF4-FFF2-40B4-BE49-F238E27FC236}">
                <a16:creationId xmlns:a16="http://schemas.microsoft.com/office/drawing/2014/main" id="{7884DAA2-EB1E-FDB6-D2B1-5EFDC83299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2673" y="4416837"/>
            <a:ext cx="3533118" cy="3533118"/>
          </a:xfrm>
          <a:prstGeom prst="rect">
            <a:avLst/>
          </a:prstGeom>
        </p:spPr>
      </p:pic>
    </p:spTree>
    <p:extLst>
      <p:ext uri="{BB962C8B-B14F-4D97-AF65-F5344CB8AC3E}">
        <p14:creationId xmlns:p14="http://schemas.microsoft.com/office/powerpoint/2010/main" val="2666788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A94F41-6A0D-D7D4-5044-6FC5CAD9C8B6}"/>
              </a:ext>
            </a:extLst>
          </p:cNvPr>
          <p:cNvSpPr/>
          <p:nvPr/>
        </p:nvSpPr>
        <p:spPr>
          <a:xfrm>
            <a:off x="406400" y="400761"/>
            <a:ext cx="11404600" cy="15454477"/>
          </a:xfrm>
          <a:prstGeom prst="roundRect">
            <a:avLst>
              <a:gd name="adj" fmla="val 631"/>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a:extLst>
              <a:ext uri="{FF2B5EF4-FFF2-40B4-BE49-F238E27FC236}">
                <a16:creationId xmlns:a16="http://schemas.microsoft.com/office/drawing/2014/main" id="{770FAB69-1DA2-8ED2-1184-77D181B4969D}"/>
              </a:ext>
            </a:extLst>
          </p:cNvPr>
          <p:cNvSpPr>
            <a:spLocks noGrp="1"/>
          </p:cNvSpPr>
          <p:nvPr>
            <p:ph type="title"/>
          </p:nvPr>
        </p:nvSpPr>
        <p:spPr>
          <a:xfrm>
            <a:off x="838200" y="865485"/>
            <a:ext cx="10515600" cy="1217315"/>
          </a:xfrm>
          <a:solidFill>
            <a:schemeClr val="accent1"/>
          </a:solidFill>
          <a:effectLst>
            <a:glow rad="228600">
              <a:schemeClr val="accent1">
                <a:satMod val="175000"/>
                <a:alpha val="40000"/>
              </a:schemeClr>
            </a:glow>
          </a:effectLst>
        </p:spPr>
        <p:txBody>
          <a:bodyPr>
            <a:normAutofit/>
          </a:bodyPr>
          <a:lstStyle/>
          <a:p>
            <a:r>
              <a:rPr lang="en-GB">
                <a:solidFill>
                  <a:schemeClr val="bg1"/>
                </a:solidFill>
                <a:latin typeface="Bahnschrift" panose="020B0502040204020203" pitchFamily="34" charset="0"/>
              </a:rPr>
              <a:t>          </a:t>
            </a:r>
            <a:r>
              <a:rPr lang="en-GB" b="1">
                <a:solidFill>
                  <a:schemeClr val="bg1"/>
                </a:solidFill>
                <a:latin typeface="Bahnschrift" panose="020B0502040204020203" pitchFamily="34" charset="0"/>
              </a:rPr>
              <a:t>About the filmmakers</a:t>
            </a:r>
          </a:p>
        </p:txBody>
      </p:sp>
      <p:pic>
        <p:nvPicPr>
          <p:cNvPr id="8" name="Picture 2" descr="Image result for earth stories film festival">
            <a:extLst>
              <a:ext uri="{FF2B5EF4-FFF2-40B4-BE49-F238E27FC236}">
                <a16:creationId xmlns:a16="http://schemas.microsoft.com/office/drawing/2014/main" id="{789FDF4C-0E2F-E498-0D14-E7A694EA7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388" y="102735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 name="TextBox 1">
            <a:extLst>
              <a:ext uri="{FF2B5EF4-FFF2-40B4-BE49-F238E27FC236}">
                <a16:creationId xmlns:a16="http://schemas.microsoft.com/office/drawing/2014/main" id="{B1C8D37A-6D42-FFBE-113D-1FD90B372941}"/>
              </a:ext>
            </a:extLst>
          </p:cNvPr>
          <p:cNvSpPr txBox="1"/>
          <p:nvPr/>
        </p:nvSpPr>
        <p:spPr>
          <a:xfrm>
            <a:off x="767863" y="2546795"/>
            <a:ext cx="1059798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0000"/>
                </a:solidFill>
                <a:latin typeface="Bahnschrift"/>
                <a:cs typeface="Arial"/>
              </a:rPr>
              <a:t>I found the Sea from the dump</a:t>
            </a:r>
            <a:endParaRPr lang="en-US" sz="2000" b="1" dirty="0"/>
          </a:p>
          <a:p>
            <a:pPr marL="457200" indent="-457200">
              <a:buFont typeface="Arial"/>
              <a:buChar char="•"/>
            </a:pPr>
            <a:r>
              <a:rPr lang="en-US" sz="2000" dirty="0">
                <a:solidFill>
                  <a:srgbClr val="000000"/>
                </a:solidFill>
                <a:latin typeface="Bahnschrift"/>
                <a:cs typeface="Arial"/>
              </a:rPr>
              <a:t>Directed by Utku Alak, Cengizhan Ata </a:t>
            </a:r>
            <a:r>
              <a:rPr lang="en-US" sz="2000" dirty="0" err="1">
                <a:solidFill>
                  <a:srgbClr val="000000"/>
                </a:solidFill>
                <a:latin typeface="Bahnschrift"/>
                <a:cs typeface="Arial"/>
              </a:rPr>
              <a:t>Bolcan</a:t>
            </a:r>
            <a:r>
              <a:rPr lang="en-US" sz="2000" dirty="0">
                <a:solidFill>
                  <a:srgbClr val="000000"/>
                </a:solidFill>
                <a:latin typeface="Bahnschrift"/>
                <a:cs typeface="Arial"/>
              </a:rPr>
              <a:t>, </a:t>
            </a:r>
            <a:endParaRPr lang="en-US" sz="2000" dirty="0">
              <a:solidFill>
                <a:srgbClr val="282541"/>
              </a:solidFill>
              <a:latin typeface="Aptos" panose="02110004020202020204"/>
              <a:cs typeface="Arial"/>
            </a:endParaRPr>
          </a:p>
          <a:p>
            <a:pPr marL="457200" indent="-457200">
              <a:buFont typeface="Arial"/>
              <a:buChar char="•"/>
            </a:pPr>
            <a:r>
              <a:rPr lang="en-US" sz="2000" dirty="0">
                <a:solidFill>
                  <a:srgbClr val="000000"/>
                </a:solidFill>
                <a:latin typeface="Bahnschrift"/>
                <a:cs typeface="Arial"/>
              </a:rPr>
              <a:t>Age 26, Turkey.</a:t>
            </a:r>
            <a:endParaRPr lang="en-US" sz="2000" dirty="0"/>
          </a:p>
          <a:p>
            <a:pPr marL="457200" indent="-457200">
              <a:buFont typeface="Arial"/>
              <a:buChar char="•"/>
            </a:pPr>
            <a:r>
              <a:rPr lang="en-US" sz="2000" dirty="0">
                <a:solidFill>
                  <a:srgbClr val="000000"/>
                </a:solidFill>
                <a:latin typeface="Bahnschrift"/>
                <a:cs typeface="Arial"/>
              </a:rPr>
              <a:t>Shortlisted submission 2023</a:t>
            </a:r>
          </a:p>
          <a:p>
            <a:endParaRPr lang="en-US" sz="2000" dirty="0">
              <a:solidFill>
                <a:srgbClr val="000000"/>
              </a:solidFill>
              <a:latin typeface="Bahnschrift"/>
              <a:cs typeface="Arial"/>
            </a:endParaRPr>
          </a:p>
          <a:p>
            <a:r>
              <a:rPr lang="en-US" sz="2000" dirty="0">
                <a:solidFill>
                  <a:srgbClr val="000000"/>
                </a:solidFill>
                <a:latin typeface="Bahnschrift"/>
                <a:cs typeface="Arial"/>
              </a:rPr>
              <a:t>This documentary captures the damage being done to our oceans, asking fisherman and aquaculture scientists about the causes and </a:t>
            </a:r>
            <a:r>
              <a:rPr lang="en-US" sz="2000" dirty="0">
                <a:latin typeface="Bahnschrift"/>
              </a:rPr>
              <a:t>consequences</a:t>
            </a:r>
            <a:r>
              <a:rPr lang="en-US" sz="2000" dirty="0">
                <a:solidFill>
                  <a:srgbClr val="000000"/>
                </a:solidFill>
                <a:latin typeface="Bahnschrift"/>
                <a:cs typeface="Arial"/>
              </a:rPr>
              <a:t> of marine pollution and explains how this dark side of the sea was created.</a:t>
            </a:r>
          </a:p>
        </p:txBody>
      </p:sp>
      <p:sp>
        <p:nvSpPr>
          <p:cNvPr id="4" name="TextBox 3">
            <a:extLst>
              <a:ext uri="{FF2B5EF4-FFF2-40B4-BE49-F238E27FC236}">
                <a16:creationId xmlns:a16="http://schemas.microsoft.com/office/drawing/2014/main" id="{BE7E86BE-0D25-DA10-51A8-AFD9F3BCAD18}"/>
              </a:ext>
            </a:extLst>
          </p:cNvPr>
          <p:cNvSpPr txBox="1"/>
          <p:nvPr/>
        </p:nvSpPr>
        <p:spPr>
          <a:xfrm>
            <a:off x="763029" y="5785632"/>
            <a:ext cx="10837048"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Bahnschrift"/>
                <a:cs typeface="Arial"/>
              </a:rPr>
              <a:t>Interbeing</a:t>
            </a:r>
            <a:endParaRPr lang="en-US" sz="2000" b="1" dirty="0"/>
          </a:p>
          <a:p>
            <a:pPr marL="457200" indent="-457200">
              <a:buFont typeface="Arial"/>
              <a:buChar char="•"/>
            </a:pPr>
            <a:r>
              <a:rPr lang="en-US" sz="2000" dirty="0">
                <a:latin typeface="Bahnschrift"/>
                <a:cs typeface="Arial"/>
              </a:rPr>
              <a:t>Directed by Ben Sinclair</a:t>
            </a:r>
            <a:endParaRPr lang="en-US" sz="2000" dirty="0">
              <a:latin typeface="Aptos" panose="02110004020202020204"/>
              <a:cs typeface="Arial"/>
            </a:endParaRPr>
          </a:p>
          <a:p>
            <a:pPr marL="457200" indent="-457200">
              <a:buFont typeface="Arial"/>
              <a:buChar char="•"/>
            </a:pPr>
            <a:r>
              <a:rPr lang="en-US" sz="2000" dirty="0">
                <a:latin typeface="Bahnschrift"/>
                <a:cs typeface="Arial"/>
              </a:rPr>
              <a:t>Age 24</a:t>
            </a:r>
            <a:endParaRPr lang="en-US" sz="2000" dirty="0">
              <a:latin typeface="Aptos" panose="02110004020202020204"/>
              <a:cs typeface="Arial"/>
            </a:endParaRPr>
          </a:p>
          <a:p>
            <a:pPr marL="457200" indent="-457200">
              <a:buFont typeface="Arial"/>
              <a:buChar char="•"/>
            </a:pPr>
            <a:r>
              <a:rPr lang="en-US" sz="2000" dirty="0">
                <a:latin typeface="Bahnschrift"/>
                <a:cs typeface="Arial"/>
              </a:rPr>
              <a:t>United Kingdom.</a:t>
            </a:r>
            <a:endParaRPr lang="en-US" sz="2000" dirty="0"/>
          </a:p>
          <a:p>
            <a:pPr marL="457200" indent="-457200">
              <a:buFont typeface="Arial"/>
              <a:buChar char="•"/>
            </a:pPr>
            <a:r>
              <a:rPr lang="en-US" sz="2000" dirty="0">
                <a:latin typeface="Bahnschrift"/>
                <a:cs typeface="Arial"/>
              </a:rPr>
              <a:t>Best Film Jury Award 2023</a:t>
            </a:r>
          </a:p>
          <a:p>
            <a:endParaRPr lang="en-US" sz="2000" dirty="0">
              <a:latin typeface="Bahnschrift"/>
              <a:cs typeface="Arial"/>
            </a:endParaRPr>
          </a:p>
          <a:p>
            <a:r>
              <a:rPr lang="en-US" sz="2000" dirty="0">
                <a:latin typeface="Bahnschrift"/>
                <a:cs typeface="Arial"/>
              </a:rPr>
              <a:t>“Ben Sinclair began finding his passion for animation whilst studying at Kingston University, London. Experimenting with painterly and organic hand drawn animation, he began to </a:t>
            </a:r>
            <a:r>
              <a:rPr lang="en-US" sz="2000" dirty="0" err="1">
                <a:latin typeface="Bahnschrift"/>
                <a:cs typeface="Arial"/>
              </a:rPr>
              <a:t>realise</a:t>
            </a:r>
            <a:r>
              <a:rPr lang="en-US" sz="2000" dirty="0">
                <a:latin typeface="Bahnschrift"/>
                <a:cs typeface="Arial"/>
              </a:rPr>
              <a:t> how powerful this medium can be for educating and raising awareness about environmental and animal rights issues.”</a:t>
            </a:r>
          </a:p>
          <a:p>
            <a:endParaRPr lang="en-US" sz="2000" dirty="0">
              <a:latin typeface="Bahnschrift"/>
              <a:cs typeface="Arial"/>
            </a:endParaRPr>
          </a:p>
          <a:p>
            <a:r>
              <a:rPr lang="en-US" sz="2000" dirty="0" err="1">
                <a:latin typeface="Bahnschrift"/>
                <a:cs typeface="Arial"/>
              </a:rPr>
              <a:t>Paralysed</a:t>
            </a:r>
            <a:r>
              <a:rPr lang="en-US" sz="2000" dirty="0">
                <a:latin typeface="Bahnschrift"/>
                <a:cs typeface="Arial"/>
              </a:rPr>
              <a:t> by the enormity of climate change and the sense of powerlessness it brings, a father experiences an existential crisis. Through this process he discovers the concept of Interbeing - a philosophy that reconnects us with the natural world. This principle is vital if we are to help our environment recover and regain balance between humanity and nature. Without it, humanity will continue to take from our planet and never give back. </a:t>
            </a:r>
          </a:p>
        </p:txBody>
      </p:sp>
      <p:sp>
        <p:nvSpPr>
          <p:cNvPr id="5" name="TextBox 4">
            <a:extLst>
              <a:ext uri="{FF2B5EF4-FFF2-40B4-BE49-F238E27FC236}">
                <a16:creationId xmlns:a16="http://schemas.microsoft.com/office/drawing/2014/main" id="{75C5C53C-50FB-5C37-72DC-3804C8514BFE}"/>
              </a:ext>
            </a:extLst>
          </p:cNvPr>
          <p:cNvSpPr txBox="1"/>
          <p:nvPr/>
        </p:nvSpPr>
        <p:spPr>
          <a:xfrm>
            <a:off x="837795" y="11581097"/>
            <a:ext cx="1070044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Bahnschrift"/>
                <a:cs typeface="Arial"/>
              </a:rPr>
              <a:t>Forest </a:t>
            </a:r>
            <a:r>
              <a:rPr lang="en-US" sz="2000" b="1" dirty="0" err="1">
                <a:latin typeface="Bahnschrift"/>
                <a:cs typeface="Arial"/>
              </a:rPr>
              <a:t>Flavours</a:t>
            </a:r>
            <a:endParaRPr lang="en-US" sz="2000" b="1" dirty="0">
              <a:latin typeface="Bahnschrift"/>
            </a:endParaRPr>
          </a:p>
          <a:p>
            <a:pPr marL="342900" indent="-342900">
              <a:buFont typeface="Arial"/>
              <a:buChar char="•"/>
            </a:pPr>
            <a:r>
              <a:rPr lang="en-US" sz="2000" dirty="0">
                <a:latin typeface="Bahnschrift"/>
                <a:cs typeface="Arial"/>
              </a:rPr>
              <a:t>Directed by Rachel Priebe</a:t>
            </a:r>
          </a:p>
          <a:p>
            <a:pPr marL="342900" indent="-342900">
              <a:buFont typeface="Arial"/>
              <a:buChar char="•"/>
            </a:pPr>
            <a:r>
              <a:rPr lang="en-US" sz="2000" dirty="0">
                <a:latin typeface="Bahnschrift"/>
                <a:cs typeface="Arial"/>
              </a:rPr>
              <a:t>Age 25</a:t>
            </a:r>
          </a:p>
          <a:p>
            <a:pPr marL="342900" indent="-342900">
              <a:buFont typeface="Arial"/>
              <a:buChar char="•"/>
            </a:pPr>
            <a:r>
              <a:rPr lang="en-US" sz="2000" dirty="0">
                <a:latin typeface="Bahnschrift"/>
                <a:cs typeface="Arial"/>
              </a:rPr>
              <a:t>United States</a:t>
            </a:r>
            <a:endParaRPr lang="en-US" sz="2000" dirty="0">
              <a:latin typeface="Bahnschrift"/>
            </a:endParaRPr>
          </a:p>
          <a:p>
            <a:pPr marL="342900" indent="-342900">
              <a:buFont typeface="Arial"/>
              <a:buChar char="•"/>
            </a:pPr>
            <a:r>
              <a:rPr lang="en-US" sz="2000" dirty="0">
                <a:latin typeface="Bahnschrift"/>
                <a:cs typeface="Arial"/>
              </a:rPr>
              <a:t>Shortlisted submission 2023</a:t>
            </a:r>
          </a:p>
          <a:p>
            <a:endParaRPr lang="en-US" sz="2000" dirty="0">
              <a:latin typeface="Bahnschrift"/>
              <a:cs typeface="Arial"/>
            </a:endParaRPr>
          </a:p>
          <a:p>
            <a:r>
              <a:rPr lang="en-US" sz="2000" dirty="0">
                <a:latin typeface="Bahnschrift"/>
                <a:cs typeface="Arial"/>
              </a:rPr>
              <a:t>“Rachel Priebe is a recent graduate of the University of Southern California who enjoys making short documentaries about nature and the power of belief systems.”</a:t>
            </a:r>
          </a:p>
          <a:p>
            <a:endParaRPr lang="en-US" sz="2000" dirty="0">
              <a:latin typeface="Bahnschrift"/>
              <a:cs typeface="Arial"/>
            </a:endParaRPr>
          </a:p>
          <a:p>
            <a:r>
              <a:rPr lang="en-US" sz="2000" dirty="0">
                <a:latin typeface="Bahnschrift"/>
                <a:cs typeface="Arial"/>
              </a:rPr>
              <a:t>A glimpse of the life of “wild food alchemist” Pascal </a:t>
            </a:r>
            <a:r>
              <a:rPr lang="en-US" sz="2000" dirty="0" err="1">
                <a:latin typeface="Bahnschrift"/>
                <a:cs typeface="Arial"/>
              </a:rPr>
              <a:t>Baudar</a:t>
            </a:r>
            <a:r>
              <a:rPr lang="en-US" sz="2000" dirty="0">
                <a:latin typeface="Bahnschrift"/>
                <a:cs typeface="Arial"/>
              </a:rPr>
              <a:t> and his mission to change the way we look at invasive plants. This short documentary highlights an important message around human-nature reconnection and sustainable living.</a:t>
            </a:r>
          </a:p>
        </p:txBody>
      </p:sp>
    </p:spTree>
    <p:extLst>
      <p:ext uri="{BB962C8B-B14F-4D97-AF65-F5344CB8AC3E}">
        <p14:creationId xmlns:p14="http://schemas.microsoft.com/office/powerpoint/2010/main" val="3197589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C0B24-1719-F8BB-577B-5AAAA4FBDF96}"/>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941E42-6EFB-30D7-71DA-295014D03BFC}"/>
              </a:ext>
            </a:extLst>
          </p:cNvPr>
          <p:cNvSpPr/>
          <p:nvPr/>
        </p:nvSpPr>
        <p:spPr>
          <a:xfrm>
            <a:off x="406400" y="400761"/>
            <a:ext cx="11404600" cy="15454477"/>
          </a:xfrm>
          <a:prstGeom prst="roundRect">
            <a:avLst>
              <a:gd name="adj" fmla="val 631"/>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a:extLst>
              <a:ext uri="{FF2B5EF4-FFF2-40B4-BE49-F238E27FC236}">
                <a16:creationId xmlns:a16="http://schemas.microsoft.com/office/drawing/2014/main" id="{1A807CD3-2ED2-6D8F-BCFB-5A3DD152B8AD}"/>
              </a:ext>
            </a:extLst>
          </p:cNvPr>
          <p:cNvSpPr>
            <a:spLocks noGrp="1"/>
          </p:cNvSpPr>
          <p:nvPr>
            <p:ph type="title"/>
          </p:nvPr>
        </p:nvSpPr>
        <p:spPr>
          <a:xfrm>
            <a:off x="838200" y="865485"/>
            <a:ext cx="10515600" cy="1217315"/>
          </a:xfrm>
          <a:solidFill>
            <a:schemeClr val="accent1"/>
          </a:solidFill>
          <a:effectLst>
            <a:glow rad="228600">
              <a:schemeClr val="accent1">
                <a:satMod val="175000"/>
                <a:alpha val="40000"/>
              </a:schemeClr>
            </a:glow>
          </a:effectLst>
        </p:spPr>
        <p:txBody>
          <a:bodyPr>
            <a:normAutofit/>
          </a:bodyPr>
          <a:lstStyle/>
          <a:p>
            <a:r>
              <a:rPr lang="en-GB">
                <a:solidFill>
                  <a:schemeClr val="bg1"/>
                </a:solidFill>
                <a:latin typeface="Bahnschrift" panose="020B0502040204020203" pitchFamily="34" charset="0"/>
              </a:rPr>
              <a:t>          </a:t>
            </a:r>
            <a:r>
              <a:rPr lang="en-GB" b="1">
                <a:solidFill>
                  <a:schemeClr val="bg1"/>
                </a:solidFill>
                <a:latin typeface="Bahnschrift" panose="020B0502040204020203" pitchFamily="34" charset="0"/>
              </a:rPr>
              <a:t>About the filmmakers</a:t>
            </a:r>
          </a:p>
        </p:txBody>
      </p:sp>
      <p:pic>
        <p:nvPicPr>
          <p:cNvPr id="8" name="Picture 2" descr="Image result for earth stories film festival">
            <a:extLst>
              <a:ext uri="{FF2B5EF4-FFF2-40B4-BE49-F238E27FC236}">
                <a16:creationId xmlns:a16="http://schemas.microsoft.com/office/drawing/2014/main" id="{7050FC92-D268-EE55-97EF-24762E565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388" y="102735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 name="TextBox 1">
            <a:extLst>
              <a:ext uri="{FF2B5EF4-FFF2-40B4-BE49-F238E27FC236}">
                <a16:creationId xmlns:a16="http://schemas.microsoft.com/office/drawing/2014/main" id="{19B96008-031A-0490-33DC-D4C787F3848F}"/>
              </a:ext>
            </a:extLst>
          </p:cNvPr>
          <p:cNvSpPr txBox="1"/>
          <p:nvPr/>
        </p:nvSpPr>
        <p:spPr>
          <a:xfrm>
            <a:off x="767863" y="2546795"/>
            <a:ext cx="105979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0000"/>
                </a:solidFill>
                <a:latin typeface="Bahnschrift"/>
                <a:cs typeface="Arial"/>
              </a:rPr>
              <a:t>R</a:t>
            </a:r>
            <a:endParaRPr lang="en-US" sz="2000" b="1" dirty="0">
              <a:solidFill>
                <a:srgbClr val="000000"/>
              </a:solidFill>
              <a:latin typeface="Bahnschrift"/>
              <a:cs typeface="Arial"/>
            </a:endParaRPr>
          </a:p>
          <a:p>
            <a:endParaRPr lang="en-US" sz="2000" dirty="0">
              <a:solidFill>
                <a:srgbClr val="000000"/>
              </a:solidFill>
              <a:latin typeface="Bahnschrift"/>
              <a:cs typeface="Arial"/>
            </a:endParaRPr>
          </a:p>
        </p:txBody>
      </p:sp>
      <p:sp>
        <p:nvSpPr>
          <p:cNvPr id="4" name="TextBox 3">
            <a:extLst>
              <a:ext uri="{FF2B5EF4-FFF2-40B4-BE49-F238E27FC236}">
                <a16:creationId xmlns:a16="http://schemas.microsoft.com/office/drawing/2014/main" id="{D6193F90-B7FD-4F6F-34F4-ADA43E9D9055}"/>
              </a:ext>
            </a:extLst>
          </p:cNvPr>
          <p:cNvSpPr txBox="1"/>
          <p:nvPr/>
        </p:nvSpPr>
        <p:spPr>
          <a:xfrm>
            <a:off x="763029" y="5785632"/>
            <a:ext cx="1083704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Bahnschrift"/>
                <a:cs typeface="Arial"/>
              </a:rPr>
              <a:t>I</a:t>
            </a:r>
            <a:endParaRPr lang="en-US" sz="2000" dirty="0">
              <a:latin typeface="Bahnschrift"/>
              <a:cs typeface="Arial"/>
            </a:endParaRPr>
          </a:p>
        </p:txBody>
      </p:sp>
      <p:sp>
        <p:nvSpPr>
          <p:cNvPr id="5" name="TextBox 4">
            <a:extLst>
              <a:ext uri="{FF2B5EF4-FFF2-40B4-BE49-F238E27FC236}">
                <a16:creationId xmlns:a16="http://schemas.microsoft.com/office/drawing/2014/main" id="{14F16971-7680-0B72-3F4C-8ADC88EB8CDB}"/>
              </a:ext>
            </a:extLst>
          </p:cNvPr>
          <p:cNvSpPr txBox="1"/>
          <p:nvPr/>
        </p:nvSpPr>
        <p:spPr>
          <a:xfrm>
            <a:off x="837795" y="11581097"/>
            <a:ext cx="107004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Bahnschrift"/>
                <a:cs typeface="Arial"/>
              </a:rPr>
              <a:t>F</a:t>
            </a:r>
            <a:endParaRPr lang="en-US" sz="2000" b="1" dirty="0">
              <a:latin typeface="Bahnschrift"/>
            </a:endParaRPr>
          </a:p>
        </p:txBody>
      </p:sp>
    </p:spTree>
    <p:extLst>
      <p:ext uri="{BB962C8B-B14F-4D97-AF65-F5344CB8AC3E}">
        <p14:creationId xmlns:p14="http://schemas.microsoft.com/office/powerpoint/2010/main" val="4097411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C0BE840-55B9-679B-C704-78353FE1686E}"/>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029CFB2-D701-6D38-7A35-4BEE0AFF4F49}"/>
              </a:ext>
            </a:extLst>
          </p:cNvPr>
          <p:cNvSpPr>
            <a:spLocks noGrp="1"/>
          </p:cNvSpPr>
          <p:nvPr>
            <p:ph type="title"/>
          </p:nvPr>
        </p:nvSpPr>
        <p:spPr>
          <a:xfrm>
            <a:off x="838200" y="865485"/>
            <a:ext cx="10515600" cy="1674515"/>
          </a:xfrm>
          <a:solidFill>
            <a:schemeClr val="accent6"/>
          </a:solidFill>
          <a:effectLst>
            <a:glow rad="228600">
              <a:schemeClr val="accent6">
                <a:satMod val="175000"/>
                <a:alpha val="40000"/>
              </a:schemeClr>
            </a:glow>
          </a:effectLst>
        </p:spPr>
        <p:txBody>
          <a:bodyPr>
            <a:normAutofit/>
          </a:bodyPr>
          <a:lstStyle/>
          <a:p>
            <a:r>
              <a:rPr lang="en-GB" sz="4800" b="1">
                <a:solidFill>
                  <a:schemeClr val="bg1"/>
                </a:solidFill>
                <a:latin typeface="Bahnschrift" panose="020B0502040204020203" pitchFamily="34" charset="0"/>
              </a:rPr>
              <a:t>             Earth Stories Film Festival</a:t>
            </a:r>
          </a:p>
        </p:txBody>
      </p:sp>
      <p:sp>
        <p:nvSpPr>
          <p:cNvPr id="3" name="Content Placeholder 2">
            <a:extLst>
              <a:ext uri="{FF2B5EF4-FFF2-40B4-BE49-F238E27FC236}">
                <a16:creationId xmlns:a16="http://schemas.microsoft.com/office/drawing/2014/main" id="{CD2BA2B4-2E72-D446-A702-139252B515AD}"/>
              </a:ext>
            </a:extLst>
          </p:cNvPr>
          <p:cNvSpPr>
            <a:spLocks noGrp="1"/>
          </p:cNvSpPr>
          <p:nvPr>
            <p:ph idx="1"/>
          </p:nvPr>
        </p:nvSpPr>
        <p:spPr>
          <a:xfrm>
            <a:off x="838200" y="11912599"/>
            <a:ext cx="10515600" cy="3682999"/>
          </a:xfrm>
        </p:spPr>
        <p:txBody>
          <a:bodyPr vert="horz" lIns="91440" tIns="45720" rIns="91440" bIns="45720" rtlCol="0" anchor="t">
            <a:noAutofit/>
          </a:bodyPr>
          <a:lstStyle/>
          <a:p>
            <a:pPr marL="0" indent="0">
              <a:lnSpc>
                <a:spcPct val="120000"/>
              </a:lnSpc>
              <a:spcBef>
                <a:spcPts val="0"/>
              </a:spcBef>
              <a:buNone/>
            </a:pPr>
            <a:r>
              <a:rPr lang="en-GB" sz="2200" dirty="0">
                <a:latin typeface="Bahnschrift"/>
              </a:rPr>
              <a:t>The following prizes will be awarded at the Earth Stories Film Festival: </a:t>
            </a:r>
          </a:p>
          <a:p>
            <a:pPr marL="304165" indent="-304165" algn="l">
              <a:lnSpc>
                <a:spcPct val="120000"/>
              </a:lnSpc>
              <a:spcBef>
                <a:spcPts val="0"/>
              </a:spcBef>
              <a:buFont typeface="Arial" panose="020B0604020202020204" pitchFamily="34" charset="0"/>
              <a:buChar char="•"/>
            </a:pPr>
            <a:r>
              <a:rPr lang="en-GB" sz="2200" dirty="0">
                <a:latin typeface="Bahnschrift"/>
              </a:rPr>
              <a:t>Animation Award £250, </a:t>
            </a:r>
          </a:p>
          <a:p>
            <a:pPr marL="304165" indent="-304165" algn="l">
              <a:lnSpc>
                <a:spcPct val="120000"/>
              </a:lnSpc>
              <a:spcBef>
                <a:spcPts val="0"/>
              </a:spcBef>
              <a:buFont typeface="Arial" panose="020B0604020202020204" pitchFamily="34" charset="0"/>
              <a:buChar char="•"/>
            </a:pPr>
            <a:r>
              <a:rPr lang="en-GB" sz="2200" dirty="0">
                <a:latin typeface="Bahnschrift"/>
              </a:rPr>
              <a:t>Experimental Award £250, </a:t>
            </a:r>
          </a:p>
          <a:p>
            <a:pPr marL="304165" indent="-304165" algn="l">
              <a:lnSpc>
                <a:spcPct val="120000"/>
              </a:lnSpc>
              <a:spcBef>
                <a:spcPts val="0"/>
              </a:spcBef>
              <a:buFont typeface="Arial" panose="020B0604020202020204" pitchFamily="34" charset="0"/>
              <a:buChar char="•"/>
            </a:pPr>
            <a:r>
              <a:rPr lang="en-GB" sz="2200" dirty="0">
                <a:latin typeface="Bahnschrift"/>
              </a:rPr>
              <a:t>Documentary Award £250, </a:t>
            </a:r>
          </a:p>
          <a:p>
            <a:pPr marL="304165" indent="-304165" algn="l">
              <a:lnSpc>
                <a:spcPct val="120000"/>
              </a:lnSpc>
              <a:spcBef>
                <a:spcPts val="0"/>
              </a:spcBef>
              <a:buFont typeface="Arial" panose="020B0604020202020204" pitchFamily="34" charset="0"/>
              <a:buChar char="•"/>
            </a:pPr>
            <a:r>
              <a:rPr lang="en-GB" sz="2200" dirty="0">
                <a:latin typeface="Bahnschrift"/>
              </a:rPr>
              <a:t>Fiction Award £250, </a:t>
            </a:r>
          </a:p>
          <a:p>
            <a:pPr marL="304165" indent="-304165" algn="l">
              <a:lnSpc>
                <a:spcPct val="120000"/>
              </a:lnSpc>
              <a:spcBef>
                <a:spcPts val="0"/>
              </a:spcBef>
              <a:buFont typeface="Arial" panose="020B0604020202020204" pitchFamily="34" charset="0"/>
              <a:buChar char="•"/>
            </a:pPr>
            <a:r>
              <a:rPr lang="en-GB" sz="2200" dirty="0">
                <a:latin typeface="Bahnschrift"/>
              </a:rPr>
              <a:t>Young Film Award (14-16 Years old) £250, </a:t>
            </a:r>
          </a:p>
          <a:p>
            <a:pPr marL="304165" indent="-304165" algn="l">
              <a:lnSpc>
                <a:spcPct val="120000"/>
              </a:lnSpc>
              <a:spcBef>
                <a:spcPts val="0"/>
              </a:spcBef>
              <a:buFont typeface="Arial" panose="020B0604020202020204" pitchFamily="34" charset="0"/>
              <a:buChar char="•"/>
            </a:pPr>
            <a:r>
              <a:rPr lang="en-GB" sz="2200" dirty="0">
                <a:latin typeface="Bahnschrift"/>
              </a:rPr>
              <a:t>Local Filmmaker Award (Staffordshire, Cheshire, Shropshire) £250.</a:t>
            </a:r>
          </a:p>
          <a:p>
            <a:pPr marL="0" indent="0">
              <a:lnSpc>
                <a:spcPct val="120000"/>
              </a:lnSpc>
              <a:spcBef>
                <a:spcPts val="0"/>
              </a:spcBef>
              <a:buNone/>
            </a:pPr>
            <a:r>
              <a:rPr lang="en-GB" sz="2200" dirty="0">
                <a:latin typeface="Bahnschrift"/>
              </a:rPr>
              <a:t>More information, including terms and conditions, can be found here: </a:t>
            </a:r>
            <a:endParaRPr lang="en-GB" sz="2200" dirty="0">
              <a:latin typeface="Aptos" panose="02110004020202020204"/>
              <a:cs typeface="Arial"/>
            </a:endParaRPr>
          </a:p>
          <a:p>
            <a:pPr marL="0" indent="0" algn="ctr">
              <a:lnSpc>
                <a:spcPct val="120000"/>
              </a:lnSpc>
              <a:spcBef>
                <a:spcPts val="0"/>
              </a:spcBef>
              <a:buNone/>
            </a:pPr>
            <a:r>
              <a:rPr lang="en-GB" sz="2200" dirty="0">
                <a:latin typeface="Arial"/>
                <a:cs typeface="Arial"/>
                <a:hlinkClick r:id="rId2"/>
              </a:rPr>
              <a:t>Earth Stories - Keele University</a:t>
            </a:r>
            <a:endParaRPr lang="en-GB" sz="2200" dirty="0"/>
          </a:p>
        </p:txBody>
      </p:sp>
      <p:pic>
        <p:nvPicPr>
          <p:cNvPr id="1026" name="Picture 2" descr="Image result for earth stories film festival">
            <a:extLst>
              <a:ext uri="{FF2B5EF4-FFF2-40B4-BE49-F238E27FC236}">
                <a16:creationId xmlns:a16="http://schemas.microsoft.com/office/drawing/2014/main" id="{1D9A2614-4679-0D82-EDF3-00F76CE5D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7" y="1059804"/>
            <a:ext cx="1928813" cy="12858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C1EF832-750F-1BDA-4558-9D5D65403194}"/>
              </a:ext>
            </a:extLst>
          </p:cNvPr>
          <p:cNvGrpSpPr/>
          <p:nvPr/>
        </p:nvGrpSpPr>
        <p:grpSpPr>
          <a:xfrm>
            <a:off x="1282700" y="2755954"/>
            <a:ext cx="9601200" cy="9017853"/>
            <a:chOff x="1282700" y="2755954"/>
            <a:chExt cx="9601200" cy="9017853"/>
          </a:xfrm>
        </p:grpSpPr>
        <p:sp>
          <p:nvSpPr>
            <p:cNvPr id="6" name="TextBox 5">
              <a:extLst>
                <a:ext uri="{FF2B5EF4-FFF2-40B4-BE49-F238E27FC236}">
                  <a16:creationId xmlns:a16="http://schemas.microsoft.com/office/drawing/2014/main" id="{8BF08C3A-60EE-30C0-150B-04F4502BEC6F}"/>
                </a:ext>
              </a:extLst>
            </p:cNvPr>
            <p:cNvSpPr txBox="1"/>
            <p:nvPr/>
          </p:nvSpPr>
          <p:spPr>
            <a:xfrm>
              <a:off x="1282700" y="2755954"/>
              <a:ext cx="9601200" cy="9017853"/>
            </a:xfrm>
            <a:prstGeom prst="rect">
              <a:avLst/>
            </a:prstGeom>
            <a:solidFill>
              <a:schemeClr val="accent4">
                <a:lumMod val="20000"/>
                <a:lumOff val="80000"/>
              </a:schemeClr>
            </a:solidFill>
            <a:ln>
              <a:solidFill>
                <a:schemeClr val="accent6">
                  <a:lumMod val="50000"/>
                </a:schemeClr>
              </a:solidFill>
            </a:ln>
          </p:spPr>
          <p:txBody>
            <a:bodyPr wrap="square" lIns="91440" tIns="45720" rIns="91440" bIns="45720" anchor="t">
              <a:spAutoFit/>
            </a:bodyPr>
            <a:lstStyle/>
            <a:p>
              <a:pPr marL="0" indent="0" algn="ctr">
                <a:buNone/>
              </a:pPr>
              <a:endParaRPr lang="en-GB" sz="2000" b="1" dirty="0">
                <a:solidFill>
                  <a:schemeClr val="accent6">
                    <a:lumMod val="75000"/>
                  </a:schemeClr>
                </a:solidFill>
                <a:latin typeface="Bahnschrift" panose="020B0502040204020203" pitchFamily="34" charset="0"/>
              </a:endParaRPr>
            </a:p>
            <a:p>
              <a:pPr algn="ctr"/>
              <a:r>
                <a:rPr lang="en-GB" sz="4000" b="1" dirty="0">
                  <a:solidFill>
                    <a:schemeClr val="accent6"/>
                  </a:solidFill>
                  <a:latin typeface="Bahnschrift"/>
                </a:rPr>
                <a:t>Ready to act, raise awareness about climate change and become an Earth Guardian? </a:t>
              </a:r>
            </a:p>
            <a:p>
              <a:endParaRPr lang="en-GB" sz="4000" dirty="0">
                <a:solidFill>
                  <a:schemeClr val="accent6"/>
                </a:solidFill>
                <a:latin typeface="Bahnschrift" panose="020B0502040204020203" pitchFamily="34" charset="0"/>
              </a:endParaRPr>
            </a:p>
            <a:p>
              <a:endParaRPr lang="en-GB" sz="4000" dirty="0">
                <a:solidFill>
                  <a:schemeClr val="accent6"/>
                </a:solidFill>
                <a:latin typeface="Bahnschrift" panose="020B0502040204020203" pitchFamily="34" charset="0"/>
              </a:endParaRPr>
            </a:p>
            <a:p>
              <a:endParaRPr lang="en-GB" sz="4000" dirty="0">
                <a:solidFill>
                  <a:schemeClr val="accent6"/>
                </a:solidFill>
                <a:latin typeface="Bahnschrift" panose="020B0502040204020203" pitchFamily="34" charset="0"/>
              </a:endParaRPr>
            </a:p>
            <a:p>
              <a:endParaRPr lang="en-GB" sz="4000" dirty="0">
                <a:solidFill>
                  <a:schemeClr val="accent6"/>
                </a:solidFill>
                <a:latin typeface="Bahnschrift" panose="020B0502040204020203" pitchFamily="34" charset="0"/>
              </a:endParaRPr>
            </a:p>
            <a:p>
              <a:endParaRPr lang="en-GB" sz="4000" dirty="0">
                <a:solidFill>
                  <a:schemeClr val="accent6"/>
                </a:solidFill>
                <a:latin typeface="Bahnschrift" panose="020B0502040204020203" pitchFamily="34" charset="0"/>
              </a:endParaRPr>
            </a:p>
            <a:p>
              <a:endParaRPr lang="en-GB" sz="4000" dirty="0">
                <a:solidFill>
                  <a:schemeClr val="accent6"/>
                </a:solidFill>
                <a:latin typeface="Bahnschrift" panose="020B0502040204020203" pitchFamily="34" charset="0"/>
              </a:endParaRPr>
            </a:p>
            <a:p>
              <a:endParaRPr lang="en-GB" sz="4000" b="1" dirty="0">
                <a:solidFill>
                  <a:schemeClr val="accent6"/>
                </a:solidFill>
                <a:latin typeface="Bahnschrift" panose="020B0502040204020203" pitchFamily="34" charset="0"/>
              </a:endParaRPr>
            </a:p>
            <a:p>
              <a:pPr algn="ctr"/>
              <a:r>
                <a:rPr lang="en-GB" sz="4000" b="1" dirty="0">
                  <a:solidFill>
                    <a:schemeClr val="accent6"/>
                  </a:solidFill>
                  <a:latin typeface="Bahnschrift"/>
                </a:rPr>
                <a:t>Put your film making skills to the test and enter the Earth Stories Film Festival competition. </a:t>
              </a:r>
            </a:p>
            <a:p>
              <a:pPr algn="ctr"/>
              <a:r>
                <a:rPr lang="en-GB" sz="3200" b="1" dirty="0">
                  <a:solidFill>
                    <a:schemeClr val="accent6"/>
                  </a:solidFill>
                  <a:latin typeface="Bahnschrift"/>
                </a:rPr>
                <a:t>Submission deadline 16th January 2026</a:t>
              </a:r>
              <a:endParaRPr lang="en-GB" dirty="0">
                <a:solidFill>
                  <a:schemeClr val="accent6"/>
                </a:solidFill>
              </a:endParaRPr>
            </a:p>
          </p:txBody>
        </p:sp>
        <p:pic>
          <p:nvPicPr>
            <p:cNvPr id="7" name="Picture 2" descr="finger pointing at you Meme Generator - Imgflip">
              <a:extLst>
                <a:ext uri="{FF2B5EF4-FFF2-40B4-BE49-F238E27FC236}">
                  <a16:creationId xmlns:a16="http://schemas.microsoft.com/office/drawing/2014/main" id="{ED80E582-F64E-E27F-01EA-C51ABEF56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6400" y="5384937"/>
              <a:ext cx="3733800" cy="393672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A qr code on a white background&#10;&#10;Description automatically generated">
            <a:extLst>
              <a:ext uri="{FF2B5EF4-FFF2-40B4-BE49-F238E27FC236}">
                <a16:creationId xmlns:a16="http://schemas.microsoft.com/office/drawing/2014/main" id="{90BB8674-945D-6388-7BBD-6AD4E6DB2C39}"/>
              </a:ext>
            </a:extLst>
          </p:cNvPr>
          <p:cNvPicPr>
            <a:picLocks noChangeAspect="1"/>
          </p:cNvPicPr>
          <p:nvPr/>
        </p:nvPicPr>
        <p:blipFill>
          <a:blip r:embed="rId5"/>
          <a:stretch>
            <a:fillRect/>
          </a:stretch>
        </p:blipFill>
        <p:spPr>
          <a:xfrm>
            <a:off x="10164276" y="14170539"/>
            <a:ext cx="1409700" cy="1409700"/>
          </a:xfrm>
          <a:prstGeom prst="rect">
            <a:avLst/>
          </a:prstGeom>
        </p:spPr>
      </p:pic>
    </p:spTree>
    <p:extLst>
      <p:ext uri="{BB962C8B-B14F-4D97-AF65-F5344CB8AC3E}">
        <p14:creationId xmlns:p14="http://schemas.microsoft.com/office/powerpoint/2010/main" val="43669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644D668-9E1A-29CB-6265-D003B332DF55}"/>
              </a:ext>
            </a:extLst>
          </p:cNvPr>
          <p:cNvSpPr/>
          <p:nvPr/>
        </p:nvSpPr>
        <p:spPr>
          <a:xfrm>
            <a:off x="381000" y="395122"/>
            <a:ext cx="11404600" cy="15454477"/>
          </a:xfrm>
          <a:prstGeom prst="roundRect">
            <a:avLst>
              <a:gd name="adj" fmla="val 631"/>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11CE287E-4563-24FE-7B73-C2CC00488DFD}"/>
              </a:ext>
            </a:extLst>
          </p:cNvPr>
          <p:cNvSpPr>
            <a:spLocks noGrp="1"/>
          </p:cNvSpPr>
          <p:nvPr>
            <p:ph type="title"/>
          </p:nvPr>
        </p:nvSpPr>
        <p:spPr>
          <a:xfrm>
            <a:off x="838200" y="865485"/>
            <a:ext cx="10515600" cy="1217315"/>
          </a:xfrm>
          <a:solidFill>
            <a:schemeClr val="accent5"/>
          </a:solidFill>
          <a:effectLst>
            <a:glow rad="228600">
              <a:schemeClr val="accent5">
                <a:satMod val="175000"/>
                <a:alpha val="40000"/>
              </a:schemeClr>
            </a:glow>
          </a:effectLst>
        </p:spPr>
        <p:txBody>
          <a:bodyPr>
            <a:normAutofit fontScale="90000"/>
          </a:bodyPr>
          <a:lstStyle/>
          <a:p>
            <a:pPr algn="ctr"/>
            <a:r>
              <a:rPr lang="en-GB">
                <a:solidFill>
                  <a:schemeClr val="bg1"/>
                </a:solidFill>
                <a:latin typeface="Bahnschrift" panose="020B0502040204020203" pitchFamily="34" charset="0"/>
              </a:rPr>
              <a:t>      </a:t>
            </a:r>
            <a:r>
              <a:rPr lang="en-GB" b="1">
                <a:solidFill>
                  <a:schemeClr val="bg1"/>
                </a:solidFill>
                <a:latin typeface="Bahnschrift" panose="020B0502040204020203" pitchFamily="34" charset="0"/>
              </a:rPr>
              <a:t>Become an Earth Guardian!</a:t>
            </a:r>
          </a:p>
        </p:txBody>
      </p:sp>
      <p:sp>
        <p:nvSpPr>
          <p:cNvPr id="4" name="Content Placeholder 3">
            <a:extLst>
              <a:ext uri="{FF2B5EF4-FFF2-40B4-BE49-F238E27FC236}">
                <a16:creationId xmlns:a16="http://schemas.microsoft.com/office/drawing/2014/main" id="{060E495C-BE2B-2159-414B-F5298DF93AFE}"/>
              </a:ext>
            </a:extLst>
          </p:cNvPr>
          <p:cNvSpPr>
            <a:spLocks noGrp="1"/>
          </p:cNvSpPr>
          <p:nvPr>
            <p:ph idx="1"/>
          </p:nvPr>
        </p:nvSpPr>
        <p:spPr>
          <a:xfrm>
            <a:off x="760833" y="2752607"/>
            <a:ext cx="10515600" cy="10314283"/>
          </a:xfrm>
        </p:spPr>
        <p:txBody>
          <a:bodyPr vert="horz" lIns="91440" tIns="45720" rIns="91440" bIns="45720" rtlCol="0" anchor="t">
            <a:noAutofit/>
          </a:bodyPr>
          <a:lstStyle/>
          <a:p>
            <a:pPr marL="0" indent="0" algn="ctr">
              <a:buNone/>
            </a:pPr>
            <a:r>
              <a:rPr lang="en-GB" sz="4400">
                <a:latin typeface="Bahnschrift"/>
              </a:rPr>
              <a:t>Complete one activity from each of the themes to become an Earth Guardian </a:t>
            </a:r>
          </a:p>
          <a:p>
            <a:pPr marL="0" indent="0">
              <a:buNone/>
            </a:pPr>
            <a:endParaRPr lang="en-GB" sz="4000">
              <a:latin typeface="Bahnschrift" panose="020B0502040204020203" pitchFamily="34" charset="0"/>
            </a:endParaRPr>
          </a:p>
          <a:p>
            <a:pPr marL="0" indent="0">
              <a:buNone/>
            </a:pPr>
            <a:r>
              <a:rPr lang="en-GB" sz="4400">
                <a:latin typeface="Bahnschrift"/>
              </a:rPr>
              <a:t>Themes:</a:t>
            </a: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lgn="ctr">
              <a:buNone/>
            </a:pPr>
            <a:r>
              <a:rPr lang="en-GB" sz="4400">
                <a:latin typeface="Bahnschrift"/>
              </a:rPr>
              <a:t>Collect each sticker to gain your </a:t>
            </a:r>
          </a:p>
          <a:p>
            <a:pPr marL="0" indent="0" algn="ctr">
              <a:buNone/>
            </a:pPr>
            <a:r>
              <a:rPr lang="en-GB" sz="4400">
                <a:latin typeface="Bahnschrift"/>
              </a:rPr>
              <a:t>Earth Guardian certificate</a:t>
            </a:r>
          </a:p>
        </p:txBody>
      </p:sp>
      <p:grpSp>
        <p:nvGrpSpPr>
          <p:cNvPr id="30" name="Group 29">
            <a:extLst>
              <a:ext uri="{FF2B5EF4-FFF2-40B4-BE49-F238E27FC236}">
                <a16:creationId xmlns:a16="http://schemas.microsoft.com/office/drawing/2014/main" id="{61FD4435-55E6-7FDB-A879-4AECBDB115B9}"/>
              </a:ext>
            </a:extLst>
          </p:cNvPr>
          <p:cNvGrpSpPr/>
          <p:nvPr/>
        </p:nvGrpSpPr>
        <p:grpSpPr>
          <a:xfrm>
            <a:off x="6253202" y="9826890"/>
            <a:ext cx="3600000" cy="3240000"/>
            <a:chOff x="6253202" y="9826890"/>
            <a:chExt cx="3600000" cy="3240000"/>
          </a:xfrm>
        </p:grpSpPr>
        <p:sp>
          <p:nvSpPr>
            <p:cNvPr id="10" name="Oval 9">
              <a:extLst>
                <a:ext uri="{FF2B5EF4-FFF2-40B4-BE49-F238E27FC236}">
                  <a16:creationId xmlns:a16="http://schemas.microsoft.com/office/drawing/2014/main" id="{485ABB98-B688-4D90-DF8C-5EADDCB47CAA}"/>
                </a:ext>
              </a:extLst>
            </p:cNvPr>
            <p:cNvSpPr/>
            <p:nvPr/>
          </p:nvSpPr>
          <p:spPr>
            <a:xfrm>
              <a:off x="6395897" y="9826890"/>
              <a:ext cx="3240000" cy="3240000"/>
            </a:xfrm>
            <a:prstGeom prst="ellipse">
              <a:avLst/>
            </a:prstGeom>
            <a:solidFill>
              <a:schemeClr val="tx2">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FEFFF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33AB93C7-20B9-4CF9-AFFB-5DEC5CFD9EF0}"/>
                </a:ext>
              </a:extLst>
            </p:cNvPr>
            <p:cNvSpPr txBox="1"/>
            <p:nvPr/>
          </p:nvSpPr>
          <p:spPr>
            <a:xfrm>
              <a:off x="6253202" y="10356443"/>
              <a:ext cx="3600000" cy="892552"/>
            </a:xfrm>
            <a:prstGeom prst="rect">
              <a:avLst/>
            </a:prstGeom>
            <a:noFill/>
          </p:spPr>
          <p:txBody>
            <a:bodyPr wrap="square" lIns="91440" tIns="45720" rIns="91440" bIns="45720" rtlCol="0" anchor="t">
              <a:spAutoFit/>
            </a:bodyPr>
            <a:lstStyle/>
            <a:p>
              <a:pPr algn="ctr">
                <a:defRPr/>
              </a:pPr>
              <a:r>
                <a:rPr kumimoji="0" lang="en-GB" sz="2600" b="0" i="0" u="none" strike="noStrike" kern="1200" cap="none" spc="0" normalizeH="0" baseline="0" noProof="0">
                  <a:ln>
                    <a:noFill/>
                  </a:ln>
                  <a:solidFill>
                    <a:srgbClr val="282541"/>
                  </a:solidFill>
                  <a:effectLst/>
                  <a:uLnTx/>
                  <a:uFillTx/>
                  <a:latin typeface="Congenial Black"/>
                </a:rPr>
                <a:t>Earth </a:t>
              </a:r>
              <a:r>
                <a:rPr lang="en-GB" sz="2600">
                  <a:solidFill>
                    <a:srgbClr val="282541"/>
                  </a:solidFill>
                  <a:latin typeface="Congenial Black"/>
                </a:rPr>
                <a:t>Stories</a:t>
              </a:r>
              <a:endParaRPr lang="en-GB" sz="2600">
                <a:solidFill>
                  <a:srgbClr val="282541"/>
                </a:solidFill>
                <a:latin typeface="Congenial Black" panose="02000503040000020004" pitchFamily="2" charset="0"/>
              </a:endParaRPr>
            </a:p>
            <a:p>
              <a:pPr algn="ctr">
                <a:defRPr/>
              </a:pPr>
              <a:r>
                <a:rPr lang="en-GB" sz="2600">
                  <a:solidFill>
                    <a:srgbClr val="282541"/>
                  </a:solidFill>
                  <a:latin typeface="Congenial Black"/>
                </a:rPr>
                <a:t>Film</a:t>
              </a:r>
              <a:r>
                <a:rPr kumimoji="0" lang="en-GB" sz="2600" b="0" i="0" u="none" strike="noStrike" kern="1200" cap="none" spc="0" normalizeH="0" baseline="0" noProof="0">
                  <a:ln>
                    <a:noFill/>
                  </a:ln>
                  <a:solidFill>
                    <a:srgbClr val="282541"/>
                  </a:solidFill>
                  <a:effectLst/>
                  <a:uLnTx/>
                  <a:uFillTx/>
                  <a:latin typeface="Congenial Black"/>
                </a:rPr>
                <a:t> Festival</a:t>
              </a:r>
              <a:r>
                <a:rPr lang="en-GB" sz="2600">
                  <a:solidFill>
                    <a:srgbClr val="282541"/>
                  </a:solidFill>
                  <a:latin typeface="Congenial Black"/>
                </a:rPr>
                <a:t> </a:t>
              </a:r>
              <a:endParaRPr lang="en-GB" sz="2600" b="0" i="0" u="none" strike="noStrike" kern="1200" cap="none" spc="0" normalizeH="0" baseline="0" noProof="0">
                <a:ln>
                  <a:noFill/>
                </a:ln>
                <a:solidFill>
                  <a:srgbClr val="282541"/>
                </a:solidFill>
                <a:effectLst/>
                <a:uLnTx/>
                <a:uFillTx/>
                <a:latin typeface="Congenial Black" panose="02000503040000020004" pitchFamily="2" charset="0"/>
              </a:endParaRPr>
            </a:p>
          </p:txBody>
        </p:sp>
        <p:pic>
          <p:nvPicPr>
            <p:cNvPr id="17" name="Graphic 16" descr="Theatre with solid fill">
              <a:extLst>
                <a:ext uri="{FF2B5EF4-FFF2-40B4-BE49-F238E27FC236}">
                  <a16:creationId xmlns:a16="http://schemas.microsoft.com/office/drawing/2014/main" id="{B7DC149F-F4D5-0711-C687-782C5D8CBF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83462" y="11043033"/>
              <a:ext cx="1838300" cy="1838300"/>
            </a:xfrm>
            <a:prstGeom prst="rect">
              <a:avLst/>
            </a:prstGeom>
          </p:spPr>
        </p:pic>
      </p:grpSp>
      <p:grpSp>
        <p:nvGrpSpPr>
          <p:cNvPr id="26" name="Group 25">
            <a:extLst>
              <a:ext uri="{FF2B5EF4-FFF2-40B4-BE49-F238E27FC236}">
                <a16:creationId xmlns:a16="http://schemas.microsoft.com/office/drawing/2014/main" id="{FED71F2F-479D-2C50-05E8-52A2F34481DE}"/>
              </a:ext>
            </a:extLst>
          </p:cNvPr>
          <p:cNvGrpSpPr/>
          <p:nvPr/>
        </p:nvGrpSpPr>
        <p:grpSpPr>
          <a:xfrm>
            <a:off x="589388" y="6049987"/>
            <a:ext cx="3600000" cy="3240000"/>
            <a:chOff x="589388" y="6049987"/>
            <a:chExt cx="3600000" cy="3240000"/>
          </a:xfrm>
        </p:grpSpPr>
        <p:sp>
          <p:nvSpPr>
            <p:cNvPr id="5" name="Oval 4">
              <a:extLst>
                <a:ext uri="{FF2B5EF4-FFF2-40B4-BE49-F238E27FC236}">
                  <a16:creationId xmlns:a16="http://schemas.microsoft.com/office/drawing/2014/main" id="{7FA79DB1-43E1-4CC6-C993-7A7F6FCBD8CA}"/>
                </a:ext>
              </a:extLst>
            </p:cNvPr>
            <p:cNvSpPr/>
            <p:nvPr/>
          </p:nvSpPr>
          <p:spPr>
            <a:xfrm>
              <a:off x="769388" y="6049987"/>
              <a:ext cx="3240000" cy="3240000"/>
            </a:xfrm>
            <a:prstGeom prst="ellipse">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FEFFF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D680D09D-BE28-CAE7-A85E-30C382ACC454}"/>
                </a:ext>
              </a:extLst>
            </p:cNvPr>
            <p:cNvSpPr txBox="1"/>
            <p:nvPr/>
          </p:nvSpPr>
          <p:spPr>
            <a:xfrm>
              <a:off x="589388" y="6456471"/>
              <a:ext cx="3600000"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a:ln>
                    <a:noFill/>
                  </a:ln>
                  <a:solidFill>
                    <a:srgbClr val="282541"/>
                  </a:solidFill>
                  <a:effectLst/>
                  <a:uLnTx/>
                  <a:uFillTx/>
                  <a:latin typeface="Congenial Black" panose="02000503040000020004" pitchFamily="2" charset="0"/>
                  <a:ea typeface="+mn-ea"/>
                  <a:cs typeface="+mn-cs"/>
                </a:rPr>
                <a:t>Climate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a:ln>
                    <a:noFill/>
                  </a:ln>
                  <a:solidFill>
                    <a:srgbClr val="282541"/>
                  </a:solidFill>
                  <a:effectLst/>
                  <a:uLnTx/>
                  <a:uFillTx/>
                  <a:latin typeface="Congenial Black" panose="02000503040000020004" pitchFamily="2" charset="0"/>
                  <a:ea typeface="+mn-ea"/>
                  <a:cs typeface="+mn-cs"/>
                </a:rPr>
                <a:t>Crisis</a:t>
              </a:r>
            </a:p>
          </p:txBody>
        </p:sp>
        <p:pic>
          <p:nvPicPr>
            <p:cNvPr id="19" name="Graphic 18" descr="Thermometer with solid fill">
              <a:extLst>
                <a:ext uri="{FF2B5EF4-FFF2-40B4-BE49-F238E27FC236}">
                  <a16:creationId xmlns:a16="http://schemas.microsoft.com/office/drawing/2014/main" id="{76372979-53C8-E3E0-5FBE-B5A03C9BFC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38943" y="7491163"/>
              <a:ext cx="1305971" cy="1305971"/>
            </a:xfrm>
            <a:prstGeom prst="rect">
              <a:avLst/>
            </a:prstGeom>
          </p:spPr>
        </p:pic>
      </p:grpSp>
      <p:grpSp>
        <p:nvGrpSpPr>
          <p:cNvPr id="27" name="Group 26">
            <a:extLst>
              <a:ext uri="{FF2B5EF4-FFF2-40B4-BE49-F238E27FC236}">
                <a16:creationId xmlns:a16="http://schemas.microsoft.com/office/drawing/2014/main" id="{B9446B0C-9577-48B6-3478-B70391DE3816}"/>
              </a:ext>
            </a:extLst>
          </p:cNvPr>
          <p:cNvGrpSpPr/>
          <p:nvPr/>
        </p:nvGrpSpPr>
        <p:grpSpPr>
          <a:xfrm>
            <a:off x="4283300" y="6049987"/>
            <a:ext cx="3600000" cy="3240000"/>
            <a:chOff x="4283300" y="6049987"/>
            <a:chExt cx="3600000" cy="3240000"/>
          </a:xfrm>
        </p:grpSpPr>
        <p:sp>
          <p:nvSpPr>
            <p:cNvPr id="6" name="Oval 5">
              <a:extLst>
                <a:ext uri="{FF2B5EF4-FFF2-40B4-BE49-F238E27FC236}">
                  <a16:creationId xmlns:a16="http://schemas.microsoft.com/office/drawing/2014/main" id="{B4B20D71-AF66-7EED-9CDA-9E1DCA2A40A7}"/>
                </a:ext>
              </a:extLst>
            </p:cNvPr>
            <p:cNvSpPr/>
            <p:nvPr/>
          </p:nvSpPr>
          <p:spPr>
            <a:xfrm>
              <a:off x="4476000" y="6049987"/>
              <a:ext cx="3240000" cy="3240000"/>
            </a:xfrm>
            <a:prstGeom prst="ellipse">
              <a:avLst/>
            </a:prstGeom>
            <a:solidFill>
              <a:schemeClr val="accent2">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FEFFF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39C3D78F-7722-E59D-67BF-8EAC2441EB58}"/>
                </a:ext>
              </a:extLst>
            </p:cNvPr>
            <p:cNvSpPr txBox="1"/>
            <p:nvPr/>
          </p:nvSpPr>
          <p:spPr>
            <a:xfrm>
              <a:off x="4283300" y="6456471"/>
              <a:ext cx="3600000" cy="89255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600">
                  <a:solidFill>
                    <a:srgbClr val="282541"/>
                  </a:solidFill>
                  <a:latin typeface="Congenial Black"/>
                </a:rPr>
                <a:t>Nature's</a:t>
              </a:r>
              <a:r>
                <a:rPr kumimoji="0" lang="en-GB" sz="2600" b="0" i="0" u="none" strike="noStrike" kern="1200" cap="none" spc="0" normalizeH="0" baseline="0" noProof="0">
                  <a:ln>
                    <a:noFill/>
                  </a:ln>
                  <a:solidFill>
                    <a:srgbClr val="282541"/>
                  </a:solidFill>
                  <a:effectLst/>
                  <a:uLnTx/>
                  <a:uFillTx/>
                  <a:latin typeface="Congenial Black"/>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a:ln>
                    <a:noFill/>
                  </a:ln>
                  <a:solidFill>
                    <a:srgbClr val="282541"/>
                  </a:solidFill>
                  <a:effectLst/>
                  <a:uLnTx/>
                  <a:uFillTx/>
                  <a:latin typeface="Congenial Black"/>
                </a:rPr>
                <a:t>degradation</a:t>
              </a:r>
              <a:endParaRPr lang="en-GB" sz="2600" b="0" i="0" u="none" strike="noStrike" kern="1200" cap="none" spc="0" normalizeH="0" baseline="0" noProof="0">
                <a:ln>
                  <a:noFill/>
                </a:ln>
                <a:solidFill>
                  <a:srgbClr val="282541"/>
                </a:solidFill>
                <a:effectLst/>
                <a:uLnTx/>
                <a:uFillTx/>
                <a:latin typeface="Congenial Black"/>
              </a:endParaRPr>
            </a:p>
          </p:txBody>
        </p:sp>
        <p:pic>
          <p:nvPicPr>
            <p:cNvPr id="21" name="Graphic 20" descr="Forest scene with solid fill">
              <a:extLst>
                <a:ext uri="{FF2B5EF4-FFF2-40B4-BE49-F238E27FC236}">
                  <a16:creationId xmlns:a16="http://schemas.microsoft.com/office/drawing/2014/main" id="{94170D2D-B392-C3DA-8DF9-1D7CE0C515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1860" y="7310296"/>
              <a:ext cx="1709793" cy="1709793"/>
            </a:xfrm>
            <a:prstGeom prst="rect">
              <a:avLst/>
            </a:prstGeom>
          </p:spPr>
        </p:pic>
      </p:grpSp>
      <p:grpSp>
        <p:nvGrpSpPr>
          <p:cNvPr id="28" name="Group 27">
            <a:extLst>
              <a:ext uri="{FF2B5EF4-FFF2-40B4-BE49-F238E27FC236}">
                <a16:creationId xmlns:a16="http://schemas.microsoft.com/office/drawing/2014/main" id="{CD16DAC3-3CC8-71D4-4A97-D0F25D5BE82A}"/>
              </a:ext>
            </a:extLst>
          </p:cNvPr>
          <p:cNvGrpSpPr/>
          <p:nvPr/>
        </p:nvGrpSpPr>
        <p:grpSpPr>
          <a:xfrm>
            <a:off x="8002612" y="6039070"/>
            <a:ext cx="3600000" cy="3240000"/>
            <a:chOff x="8002612" y="6039070"/>
            <a:chExt cx="3600000" cy="3240000"/>
          </a:xfrm>
        </p:grpSpPr>
        <p:sp>
          <p:nvSpPr>
            <p:cNvPr id="7" name="Oval 6">
              <a:extLst>
                <a:ext uri="{FF2B5EF4-FFF2-40B4-BE49-F238E27FC236}">
                  <a16:creationId xmlns:a16="http://schemas.microsoft.com/office/drawing/2014/main" id="{32E006CA-39C6-58FB-9D17-5066857DD61A}"/>
                </a:ext>
              </a:extLst>
            </p:cNvPr>
            <p:cNvSpPr/>
            <p:nvPr/>
          </p:nvSpPr>
          <p:spPr>
            <a:xfrm>
              <a:off x="8177531" y="6039070"/>
              <a:ext cx="3240000" cy="3240000"/>
            </a:xfrm>
            <a:prstGeom prst="ellipse">
              <a:avLst/>
            </a:prstGeom>
            <a:solidFill>
              <a:schemeClr val="accent3">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FEFFF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05E3351E-B8A1-8620-65BA-0CD3119474C3}"/>
                </a:ext>
              </a:extLst>
            </p:cNvPr>
            <p:cNvSpPr txBox="1"/>
            <p:nvPr/>
          </p:nvSpPr>
          <p:spPr>
            <a:xfrm>
              <a:off x="8002612" y="6456470"/>
              <a:ext cx="3600000" cy="892552"/>
            </a:xfrm>
            <a:prstGeom prst="rect">
              <a:avLst/>
            </a:prstGeom>
            <a:noFill/>
          </p:spPr>
          <p:txBody>
            <a:bodyPr wrap="square" lIns="91440" tIns="45720" rIns="91440" bIns="45720" rtlCol="0" anchor="t">
              <a:spAutoFit/>
            </a:bodyPr>
            <a:lstStyle/>
            <a:p>
              <a:pPr algn="ctr">
                <a:defRPr/>
              </a:pPr>
              <a:r>
                <a:rPr lang="en-GB" sz="2600">
                  <a:solidFill>
                    <a:srgbClr val="282541"/>
                  </a:solidFill>
                  <a:latin typeface="Congenial Black"/>
                </a:rPr>
                <a:t>Sustainable</a:t>
              </a:r>
              <a:endParaRPr lang="en-US"/>
            </a:p>
            <a:p>
              <a:pPr algn="ctr">
                <a:defRPr/>
              </a:pPr>
              <a:r>
                <a:rPr lang="en-GB" sz="2600">
                  <a:solidFill>
                    <a:srgbClr val="282541"/>
                  </a:solidFill>
                  <a:latin typeface="Congenial Black"/>
                </a:rPr>
                <a:t>Futures</a:t>
              </a:r>
              <a:endParaRPr lang="en-GB"/>
            </a:p>
          </p:txBody>
        </p:sp>
        <p:pic>
          <p:nvPicPr>
            <p:cNvPr id="23" name="Graphic 22" descr="Open hand with plant with solid fill">
              <a:extLst>
                <a:ext uri="{FF2B5EF4-FFF2-40B4-BE49-F238E27FC236}">
                  <a16:creationId xmlns:a16="http://schemas.microsoft.com/office/drawing/2014/main" id="{E210950A-8F37-774A-4051-2D90EBC06E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84314" y="7253472"/>
              <a:ext cx="1737776" cy="1737776"/>
            </a:xfrm>
            <a:prstGeom prst="rect">
              <a:avLst/>
            </a:prstGeom>
          </p:spPr>
        </p:pic>
      </p:grpSp>
      <p:grpSp>
        <p:nvGrpSpPr>
          <p:cNvPr id="29" name="Group 28">
            <a:extLst>
              <a:ext uri="{FF2B5EF4-FFF2-40B4-BE49-F238E27FC236}">
                <a16:creationId xmlns:a16="http://schemas.microsoft.com/office/drawing/2014/main" id="{FEFA0DDD-87AC-FE9D-7F68-9A29A9732B69}"/>
              </a:ext>
            </a:extLst>
          </p:cNvPr>
          <p:cNvGrpSpPr/>
          <p:nvPr/>
        </p:nvGrpSpPr>
        <p:grpSpPr>
          <a:xfrm>
            <a:off x="2453369" y="9826890"/>
            <a:ext cx="3600000" cy="3240000"/>
            <a:chOff x="2453369" y="9826890"/>
            <a:chExt cx="3600000" cy="3240000"/>
          </a:xfrm>
        </p:grpSpPr>
        <p:sp>
          <p:nvSpPr>
            <p:cNvPr id="8" name="Oval 7">
              <a:extLst>
                <a:ext uri="{FF2B5EF4-FFF2-40B4-BE49-F238E27FC236}">
                  <a16:creationId xmlns:a16="http://schemas.microsoft.com/office/drawing/2014/main" id="{E4186331-6473-DBAB-8888-C345E613B5F6}"/>
                </a:ext>
              </a:extLst>
            </p:cNvPr>
            <p:cNvSpPr/>
            <p:nvPr/>
          </p:nvSpPr>
          <p:spPr>
            <a:xfrm>
              <a:off x="2633369" y="9826890"/>
              <a:ext cx="3240000" cy="3240000"/>
            </a:xfrm>
            <a:prstGeom prst="ellipse">
              <a:avLst/>
            </a:prstGeom>
            <a:solidFill>
              <a:schemeClr val="accent4">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FEFFF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FAA4E0E3-13CB-6B4D-FC3B-62E5E882FB4F}"/>
                </a:ext>
              </a:extLst>
            </p:cNvPr>
            <p:cNvSpPr txBox="1"/>
            <p:nvPr/>
          </p:nvSpPr>
          <p:spPr>
            <a:xfrm>
              <a:off x="2453369" y="10356443"/>
              <a:ext cx="3600000"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a:ln>
                    <a:noFill/>
                  </a:ln>
                  <a:solidFill>
                    <a:srgbClr val="282541"/>
                  </a:solidFill>
                  <a:effectLst/>
                  <a:uLnTx/>
                  <a:uFillTx/>
                  <a:latin typeface="Congenial Black" panose="02000503040000020004" pitchFamily="2" charset="0"/>
                  <a:ea typeface="+mn-ea"/>
                  <a:cs typeface="+mn-cs"/>
                </a:rPr>
                <a:t>Human-nature connection</a:t>
              </a:r>
            </a:p>
          </p:txBody>
        </p:sp>
        <p:pic>
          <p:nvPicPr>
            <p:cNvPr id="25" name="Graphic 24" descr="Connections with solid fill">
              <a:extLst>
                <a:ext uri="{FF2B5EF4-FFF2-40B4-BE49-F238E27FC236}">
                  <a16:creationId xmlns:a16="http://schemas.microsoft.com/office/drawing/2014/main" id="{7A5E0D49-1196-E8D1-77B6-E05119963C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93469" y="11180920"/>
              <a:ext cx="1725702" cy="1725702"/>
            </a:xfrm>
            <a:prstGeom prst="rect">
              <a:avLst/>
            </a:prstGeom>
          </p:spPr>
        </p:pic>
      </p:grpSp>
      <p:pic>
        <p:nvPicPr>
          <p:cNvPr id="9" name="Picture 2" descr="Image result for earth stories film festival">
            <a:extLst>
              <a:ext uri="{FF2B5EF4-FFF2-40B4-BE49-F238E27FC236}">
                <a16:creationId xmlns:a16="http://schemas.microsoft.com/office/drawing/2014/main" id="{DC2E278C-686B-F3F3-6067-988AD44583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9388" y="102735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124755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176A4-EA2C-DA0D-EE1F-37475B2D3F6B}"/>
              </a:ext>
            </a:extLst>
          </p:cNvPr>
          <p:cNvSpPr>
            <a:spLocks noGrp="1"/>
          </p:cNvSpPr>
          <p:nvPr>
            <p:ph type="title"/>
          </p:nvPr>
        </p:nvSpPr>
        <p:spPr/>
        <p:txBody>
          <a:bodyPr/>
          <a:lstStyle/>
          <a:p>
            <a:endParaRPr lang="en-GB"/>
          </a:p>
        </p:txBody>
      </p:sp>
      <p:sp>
        <p:nvSpPr>
          <p:cNvPr id="4" name="Rectangle: Rounded Corners 3">
            <a:extLst>
              <a:ext uri="{FF2B5EF4-FFF2-40B4-BE49-F238E27FC236}">
                <a16:creationId xmlns:a16="http://schemas.microsoft.com/office/drawing/2014/main" id="{4A28D297-5A64-21B1-E0AC-4F4DAEF94591}"/>
              </a:ext>
            </a:extLst>
          </p:cNvPr>
          <p:cNvSpPr/>
          <p:nvPr/>
        </p:nvSpPr>
        <p:spPr>
          <a:xfrm>
            <a:off x="381000" y="395122"/>
            <a:ext cx="11404600" cy="15454477"/>
          </a:xfrm>
          <a:prstGeom prst="roundRect">
            <a:avLst>
              <a:gd name="adj" fmla="val 631"/>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E"/>
              </a:solidFill>
              <a:effectLst/>
              <a:uLnTx/>
              <a:uFillTx/>
              <a:latin typeface="Aptos" panose="02110004020202020204"/>
              <a:ea typeface="+mn-ea"/>
              <a:cs typeface="+mn-cs"/>
            </a:endParaRPr>
          </a:p>
        </p:txBody>
      </p:sp>
      <p:graphicFrame>
        <p:nvGraphicFramePr>
          <p:cNvPr id="11" name="Content Placeholder 10">
            <a:extLst>
              <a:ext uri="{FF2B5EF4-FFF2-40B4-BE49-F238E27FC236}">
                <a16:creationId xmlns:a16="http://schemas.microsoft.com/office/drawing/2014/main" id="{581E7CB9-2F73-73B7-FD40-50445E9BBB0B}"/>
              </a:ext>
            </a:extLst>
          </p:cNvPr>
          <p:cNvGraphicFramePr>
            <a:graphicFrameLocks noGrp="1"/>
          </p:cNvGraphicFramePr>
          <p:nvPr>
            <p:ph idx="1"/>
            <p:extLst>
              <p:ext uri="{D42A27DB-BD31-4B8C-83A1-F6EECF244321}">
                <p14:modId xmlns:p14="http://schemas.microsoft.com/office/powerpoint/2010/main" val="2891289048"/>
              </p:ext>
            </p:extLst>
          </p:nvPr>
        </p:nvGraphicFramePr>
        <p:xfrm>
          <a:off x="838200" y="2725323"/>
          <a:ext cx="10515600" cy="12642000"/>
        </p:xfrm>
        <a:graphic>
          <a:graphicData uri="http://schemas.openxmlformats.org/drawingml/2006/table">
            <a:tbl>
              <a:tblPr firstRow="1" bandRow="1">
                <a:tableStyleId>{5940675A-B579-460E-94D1-54222C63F5DA}</a:tableStyleId>
              </a:tblPr>
              <a:tblGrid>
                <a:gridCol w="2844800">
                  <a:extLst>
                    <a:ext uri="{9D8B030D-6E8A-4147-A177-3AD203B41FA5}">
                      <a16:colId xmlns:a16="http://schemas.microsoft.com/office/drawing/2014/main" val="3353186606"/>
                    </a:ext>
                  </a:extLst>
                </a:gridCol>
                <a:gridCol w="7670800">
                  <a:extLst>
                    <a:ext uri="{9D8B030D-6E8A-4147-A177-3AD203B41FA5}">
                      <a16:colId xmlns:a16="http://schemas.microsoft.com/office/drawing/2014/main" val="1159417446"/>
                    </a:ext>
                  </a:extLst>
                </a:gridCol>
              </a:tblGrid>
              <a:tr h="338969">
                <a:tc>
                  <a:txBody>
                    <a:bodyPr/>
                    <a:lstStyle/>
                    <a:p>
                      <a:pPr lvl="1"/>
                      <a:r>
                        <a:rPr lang="en-GB" sz="4400" b="1">
                          <a:solidFill>
                            <a:schemeClr val="bg1"/>
                          </a:solidFill>
                          <a:latin typeface="Bahnschrift"/>
                        </a:rPr>
                        <a:t>Sticker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GB" sz="4400" b="1">
                          <a:solidFill>
                            <a:schemeClr val="bg1"/>
                          </a:solidFill>
                          <a:latin typeface="Bahnschrift"/>
                        </a:rPr>
                        <a:t>Activity Completed</a:t>
                      </a: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223815771"/>
                  </a:ext>
                </a:extLst>
              </a:tr>
              <a:tr h="2376000">
                <a:tc>
                  <a:txBody>
                    <a:bodyPr/>
                    <a:lstStyle/>
                    <a:p>
                      <a:endParaRPr lang="en-GB"/>
                    </a:p>
                  </a:txBody>
                  <a:tcPr>
                    <a:lnT w="12700" cap="flat" cmpd="sng" algn="ctr">
                      <a:solidFill>
                        <a:schemeClr val="bg1"/>
                      </a:solidFill>
                      <a:prstDash val="solid"/>
                      <a:round/>
                      <a:headEnd type="none" w="med" len="med"/>
                      <a:tailEnd type="none" w="med" len="med"/>
                    </a:lnT>
                  </a:tcPr>
                </a:tc>
                <a:tc>
                  <a:txBody>
                    <a:bodyPr/>
                    <a:lstStyle/>
                    <a:p>
                      <a:endParaRPr lang="en-GB"/>
                    </a:p>
                  </a:txBody>
                  <a:tcPr>
                    <a:lnT w="12700" cmpd="sng">
                      <a:noFill/>
                    </a:lnT>
                  </a:tcPr>
                </a:tc>
                <a:extLst>
                  <a:ext uri="{0D108BD9-81ED-4DB2-BD59-A6C34878D82A}">
                    <a16:rowId xmlns:a16="http://schemas.microsoft.com/office/drawing/2014/main" val="3351588161"/>
                  </a:ext>
                </a:extLst>
              </a:tr>
              <a:tr h="2376000">
                <a:tc>
                  <a:txBody>
                    <a:bodyPr/>
                    <a:lstStyle/>
                    <a:p>
                      <a:endParaRPr lang="en-GB"/>
                    </a:p>
                  </a:txBody>
                  <a:tcPr/>
                </a:tc>
                <a:tc>
                  <a:txBody>
                    <a:bodyPr/>
                    <a:lstStyle/>
                    <a:p>
                      <a:endParaRPr lang="en-GB"/>
                    </a:p>
                  </a:txBody>
                  <a:tcPr/>
                </a:tc>
                <a:extLst>
                  <a:ext uri="{0D108BD9-81ED-4DB2-BD59-A6C34878D82A}">
                    <a16:rowId xmlns:a16="http://schemas.microsoft.com/office/drawing/2014/main" val="1620291740"/>
                  </a:ext>
                </a:extLst>
              </a:tr>
              <a:tr h="2376000">
                <a:tc>
                  <a:txBody>
                    <a:bodyPr/>
                    <a:lstStyle/>
                    <a:p>
                      <a:endParaRPr lang="en-GB"/>
                    </a:p>
                  </a:txBody>
                  <a:tcPr/>
                </a:tc>
                <a:tc>
                  <a:txBody>
                    <a:bodyPr/>
                    <a:lstStyle/>
                    <a:p>
                      <a:endParaRPr lang="en-GB"/>
                    </a:p>
                  </a:txBody>
                  <a:tcPr/>
                </a:tc>
                <a:extLst>
                  <a:ext uri="{0D108BD9-81ED-4DB2-BD59-A6C34878D82A}">
                    <a16:rowId xmlns:a16="http://schemas.microsoft.com/office/drawing/2014/main" val="3439676305"/>
                  </a:ext>
                </a:extLst>
              </a:tr>
              <a:tr h="2376000">
                <a:tc>
                  <a:txBody>
                    <a:bodyPr/>
                    <a:lstStyle/>
                    <a:p>
                      <a:endParaRPr lang="en-GB"/>
                    </a:p>
                  </a:txBody>
                  <a:tcPr/>
                </a:tc>
                <a:tc>
                  <a:txBody>
                    <a:bodyPr/>
                    <a:lstStyle/>
                    <a:p>
                      <a:endParaRPr lang="en-GB"/>
                    </a:p>
                  </a:txBody>
                  <a:tcPr/>
                </a:tc>
                <a:extLst>
                  <a:ext uri="{0D108BD9-81ED-4DB2-BD59-A6C34878D82A}">
                    <a16:rowId xmlns:a16="http://schemas.microsoft.com/office/drawing/2014/main" val="3658718566"/>
                  </a:ext>
                </a:extLst>
              </a:tr>
              <a:tr h="2376000">
                <a:tc>
                  <a:txBody>
                    <a:bodyPr/>
                    <a:lstStyle/>
                    <a:p>
                      <a:endParaRPr lang="en-GB"/>
                    </a:p>
                  </a:txBody>
                  <a:tcPr/>
                </a:tc>
                <a:tc>
                  <a:txBody>
                    <a:bodyPr/>
                    <a:lstStyle/>
                    <a:p>
                      <a:endParaRPr lang="en-GB"/>
                    </a:p>
                  </a:txBody>
                  <a:tcPr/>
                </a:tc>
                <a:extLst>
                  <a:ext uri="{0D108BD9-81ED-4DB2-BD59-A6C34878D82A}">
                    <a16:rowId xmlns:a16="http://schemas.microsoft.com/office/drawing/2014/main" val="3714951307"/>
                  </a:ext>
                </a:extLst>
              </a:tr>
            </a:tbl>
          </a:graphicData>
        </a:graphic>
      </p:graphicFrame>
      <p:sp>
        <p:nvSpPr>
          <p:cNvPr id="5" name="Title 2">
            <a:extLst>
              <a:ext uri="{FF2B5EF4-FFF2-40B4-BE49-F238E27FC236}">
                <a16:creationId xmlns:a16="http://schemas.microsoft.com/office/drawing/2014/main" id="{7A03512A-58FF-7BDC-50D6-952EED3D994F}"/>
              </a:ext>
            </a:extLst>
          </p:cNvPr>
          <p:cNvSpPr txBox="1">
            <a:spLocks/>
          </p:cNvSpPr>
          <p:nvPr/>
        </p:nvSpPr>
        <p:spPr>
          <a:xfrm>
            <a:off x="838200" y="865485"/>
            <a:ext cx="10515600" cy="1217315"/>
          </a:xfrm>
          <a:prstGeom prst="rect">
            <a:avLst/>
          </a:prstGeom>
          <a:solidFill>
            <a:schemeClr val="accent5"/>
          </a:solidFill>
          <a:effectLst>
            <a:glow rad="228600">
              <a:schemeClr val="accent5">
                <a:satMod val="175000"/>
                <a:alpha val="40000"/>
              </a:schemeClr>
            </a:glow>
          </a:effectLst>
        </p:spPr>
        <p:txBody>
          <a:bodyPr vert="horz" lIns="91440" tIns="45720" rIns="91440" bIns="45720" rtlCol="0" anchor="ctr">
            <a:normAutofit fontScale="925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defRPr/>
            </a:pPr>
            <a:r>
              <a:rPr kumimoji="0" lang="en-GB" sz="5850" b="1" i="0" u="none" strike="noStrike" kern="1200" cap="none" spc="0" normalizeH="0" baseline="0" noProof="0">
                <a:ln>
                  <a:noFill/>
                </a:ln>
                <a:solidFill>
                  <a:srgbClr val="FEFFFE"/>
                </a:solidFill>
                <a:effectLst/>
                <a:uLnTx/>
                <a:uFillTx/>
                <a:latin typeface="Bahnschrift"/>
              </a:rPr>
              <a:t>       Earth Guardian </a:t>
            </a:r>
            <a:r>
              <a:rPr lang="en-GB" sz="5850" b="1">
                <a:solidFill>
                  <a:srgbClr val="FEFFFE"/>
                </a:solidFill>
                <a:latin typeface="Bahnschrift"/>
              </a:rPr>
              <a:t>Sticker </a:t>
            </a:r>
            <a:r>
              <a:rPr kumimoji="0" lang="en-GB" sz="5850" b="1" i="0" u="none" strike="noStrike" kern="1200" cap="none" spc="0" normalizeH="0" baseline="0" noProof="0">
                <a:ln>
                  <a:noFill/>
                </a:ln>
                <a:solidFill>
                  <a:srgbClr val="FEFFFE"/>
                </a:solidFill>
                <a:effectLst/>
                <a:uLnTx/>
                <a:uFillTx/>
                <a:latin typeface="Bahnschrift"/>
              </a:rPr>
              <a:t>Log</a:t>
            </a:r>
          </a:p>
        </p:txBody>
      </p:sp>
      <p:pic>
        <p:nvPicPr>
          <p:cNvPr id="3" name="Picture 2" descr="Image result for earth stories film festival">
            <a:extLst>
              <a:ext uri="{FF2B5EF4-FFF2-40B4-BE49-F238E27FC236}">
                <a16:creationId xmlns:a16="http://schemas.microsoft.com/office/drawing/2014/main" id="{5EAF0812-A206-8887-4E3E-B2196E9B9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631" y="1035031"/>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2" name="Picture 11">
            <a:extLst>
              <a:ext uri="{FF2B5EF4-FFF2-40B4-BE49-F238E27FC236}">
                <a16:creationId xmlns:a16="http://schemas.microsoft.com/office/drawing/2014/main" id="{9F95BA52-22A9-3FFD-CA87-C9FDEBD8D0AC}"/>
              </a:ext>
            </a:extLst>
          </p:cNvPr>
          <p:cNvPicPr>
            <a:picLocks noChangeAspect="1"/>
          </p:cNvPicPr>
          <p:nvPr/>
        </p:nvPicPr>
        <p:blipFill>
          <a:blip r:embed="rId3"/>
          <a:stretch>
            <a:fillRect/>
          </a:stretch>
        </p:blipFill>
        <p:spPr>
          <a:xfrm>
            <a:off x="1054019" y="3602448"/>
            <a:ext cx="2382056" cy="2160000"/>
          </a:xfrm>
          <a:prstGeom prst="rect">
            <a:avLst/>
          </a:prstGeom>
        </p:spPr>
      </p:pic>
      <p:pic>
        <p:nvPicPr>
          <p:cNvPr id="14" name="Picture 13">
            <a:extLst>
              <a:ext uri="{FF2B5EF4-FFF2-40B4-BE49-F238E27FC236}">
                <a16:creationId xmlns:a16="http://schemas.microsoft.com/office/drawing/2014/main" id="{E38F023D-E253-D75D-735C-EE7B6BFD6794}"/>
              </a:ext>
            </a:extLst>
          </p:cNvPr>
          <p:cNvPicPr>
            <a:picLocks noChangeAspect="1"/>
          </p:cNvPicPr>
          <p:nvPr/>
        </p:nvPicPr>
        <p:blipFill>
          <a:blip r:embed="rId4"/>
          <a:stretch>
            <a:fillRect/>
          </a:stretch>
        </p:blipFill>
        <p:spPr>
          <a:xfrm>
            <a:off x="1028170" y="8323138"/>
            <a:ext cx="2386517" cy="2160000"/>
          </a:xfrm>
          <a:prstGeom prst="rect">
            <a:avLst/>
          </a:prstGeom>
        </p:spPr>
      </p:pic>
      <p:pic>
        <p:nvPicPr>
          <p:cNvPr id="19" name="Picture 18">
            <a:extLst>
              <a:ext uri="{FF2B5EF4-FFF2-40B4-BE49-F238E27FC236}">
                <a16:creationId xmlns:a16="http://schemas.microsoft.com/office/drawing/2014/main" id="{F9066BB1-4FAD-DB16-9140-96B21D049065}"/>
              </a:ext>
            </a:extLst>
          </p:cNvPr>
          <p:cNvPicPr>
            <a:picLocks noChangeAspect="1"/>
          </p:cNvPicPr>
          <p:nvPr/>
        </p:nvPicPr>
        <p:blipFill>
          <a:blip r:embed="rId5"/>
          <a:stretch>
            <a:fillRect/>
          </a:stretch>
        </p:blipFill>
        <p:spPr>
          <a:xfrm>
            <a:off x="1049982" y="10729485"/>
            <a:ext cx="2386093" cy="2160000"/>
          </a:xfrm>
          <a:prstGeom prst="rect">
            <a:avLst/>
          </a:prstGeom>
        </p:spPr>
      </p:pic>
      <p:pic>
        <p:nvPicPr>
          <p:cNvPr id="20" name="Picture 19">
            <a:extLst>
              <a:ext uri="{FF2B5EF4-FFF2-40B4-BE49-F238E27FC236}">
                <a16:creationId xmlns:a16="http://schemas.microsoft.com/office/drawing/2014/main" id="{383BD343-5AEC-0E38-A178-E0398B8219C5}"/>
              </a:ext>
            </a:extLst>
          </p:cNvPr>
          <p:cNvPicPr>
            <a:picLocks noChangeAspect="1"/>
          </p:cNvPicPr>
          <p:nvPr/>
        </p:nvPicPr>
        <p:blipFill>
          <a:blip r:embed="rId6"/>
          <a:stretch>
            <a:fillRect/>
          </a:stretch>
        </p:blipFill>
        <p:spPr>
          <a:xfrm>
            <a:off x="1049982" y="13124604"/>
            <a:ext cx="2507215" cy="2160000"/>
          </a:xfrm>
          <a:prstGeom prst="rect">
            <a:avLst/>
          </a:prstGeom>
        </p:spPr>
      </p:pic>
      <p:pic>
        <p:nvPicPr>
          <p:cNvPr id="6" name="Picture 5">
            <a:extLst>
              <a:ext uri="{FF2B5EF4-FFF2-40B4-BE49-F238E27FC236}">
                <a16:creationId xmlns:a16="http://schemas.microsoft.com/office/drawing/2014/main" id="{871255F6-1903-95F3-50FF-6ABB495A795B}"/>
              </a:ext>
            </a:extLst>
          </p:cNvPr>
          <p:cNvPicPr>
            <a:picLocks noChangeAspect="1"/>
          </p:cNvPicPr>
          <p:nvPr/>
        </p:nvPicPr>
        <p:blipFill>
          <a:blip r:embed="rId7"/>
          <a:stretch>
            <a:fillRect/>
          </a:stretch>
        </p:blipFill>
        <p:spPr>
          <a:xfrm>
            <a:off x="1028170" y="5962360"/>
            <a:ext cx="2382056" cy="2160000"/>
          </a:xfrm>
          <a:prstGeom prst="rect">
            <a:avLst/>
          </a:prstGeom>
        </p:spPr>
      </p:pic>
    </p:spTree>
    <p:extLst>
      <p:ext uri="{BB962C8B-B14F-4D97-AF65-F5344CB8AC3E}">
        <p14:creationId xmlns:p14="http://schemas.microsoft.com/office/powerpoint/2010/main" val="3747373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2D6F50F-C0E1-F072-D4DE-A74275932540}"/>
              </a:ext>
            </a:extLst>
          </p:cNvPr>
          <p:cNvSpPr/>
          <p:nvPr/>
        </p:nvSpPr>
        <p:spPr>
          <a:xfrm>
            <a:off x="685800" y="812801"/>
            <a:ext cx="10820401" cy="14681200"/>
          </a:xfrm>
          <a:prstGeom prst="roundRect">
            <a:avLst>
              <a:gd name="adj" fmla="val 631"/>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E"/>
              </a:solidFill>
              <a:effectLst/>
              <a:uLnTx/>
              <a:uFillTx/>
              <a:latin typeface="Aptos" panose="02110004020202020204"/>
              <a:ea typeface="+mn-ea"/>
              <a:cs typeface="+mn-cs"/>
            </a:endParaRPr>
          </a:p>
        </p:txBody>
      </p:sp>
      <p:pic>
        <p:nvPicPr>
          <p:cNvPr id="6" name="Picture 2" descr="Image result for earth stories film festival">
            <a:extLst>
              <a:ext uri="{FF2B5EF4-FFF2-40B4-BE49-F238E27FC236}">
                <a16:creationId xmlns:a16="http://schemas.microsoft.com/office/drawing/2014/main" id="{DA069554-9918-20A3-74B3-28ABBC079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319366" y="2496028"/>
            <a:ext cx="4546998" cy="30313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005403F-020F-2627-C7E7-FEF73A169DB3}"/>
              </a:ext>
            </a:extLst>
          </p:cNvPr>
          <p:cNvPicPr>
            <a:picLocks noChangeAspect="1"/>
          </p:cNvPicPr>
          <p:nvPr/>
        </p:nvPicPr>
        <p:blipFill>
          <a:blip r:embed="rId3"/>
          <a:stretch>
            <a:fillRect/>
          </a:stretch>
        </p:blipFill>
        <p:spPr>
          <a:xfrm rot="5400000">
            <a:off x="3940502" y="4949346"/>
            <a:ext cx="2382056" cy="2160000"/>
          </a:xfrm>
          <a:prstGeom prst="rect">
            <a:avLst/>
          </a:prstGeom>
        </p:spPr>
      </p:pic>
      <p:sp>
        <p:nvSpPr>
          <p:cNvPr id="7" name="TextBox 6">
            <a:extLst>
              <a:ext uri="{FF2B5EF4-FFF2-40B4-BE49-F238E27FC236}">
                <a16:creationId xmlns:a16="http://schemas.microsoft.com/office/drawing/2014/main" id="{366CF6ED-6940-2760-B9DD-CF6D9C013FC4}"/>
              </a:ext>
            </a:extLst>
          </p:cNvPr>
          <p:cNvSpPr txBox="1"/>
          <p:nvPr/>
        </p:nvSpPr>
        <p:spPr>
          <a:xfrm rot="5400000">
            <a:off x="5176433" y="8714669"/>
            <a:ext cx="8832867" cy="31700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0" b="1" i="0" u="none" strike="noStrike" kern="1200" cap="none" spc="0" normalizeH="0" baseline="0" noProof="0">
                <a:ln>
                  <a:noFill/>
                </a:ln>
                <a:solidFill>
                  <a:srgbClr val="282541"/>
                </a:solidFill>
                <a:effectLst/>
                <a:uLnTx/>
                <a:uFillTx/>
                <a:latin typeface="Bahnschrift" panose="020B0502040204020203" pitchFamily="34" charset="0"/>
                <a:ea typeface="+mn-ea"/>
                <a:cs typeface="+mn-cs"/>
              </a:rPr>
              <a:t>Earth Guardian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0" b="1" i="0" u="none" strike="noStrike" kern="1200" cap="none" spc="0" normalizeH="0" baseline="0" noProof="0">
                <a:ln>
                  <a:noFill/>
                </a:ln>
                <a:solidFill>
                  <a:srgbClr val="282541"/>
                </a:solidFill>
                <a:effectLst/>
                <a:uLnTx/>
                <a:uFillTx/>
                <a:latin typeface="Bahnschrift" panose="020B0502040204020203" pitchFamily="34" charset="0"/>
                <a:ea typeface="+mn-ea"/>
                <a:cs typeface="+mn-cs"/>
              </a:rPr>
              <a:t>Certificate</a:t>
            </a:r>
          </a:p>
        </p:txBody>
      </p:sp>
      <p:cxnSp>
        <p:nvCxnSpPr>
          <p:cNvPr id="9" name="Straight Connector 8">
            <a:extLst>
              <a:ext uri="{FF2B5EF4-FFF2-40B4-BE49-F238E27FC236}">
                <a16:creationId xmlns:a16="http://schemas.microsoft.com/office/drawing/2014/main" id="{10658AC5-57D1-C0C0-3F3C-CB9A03549608}"/>
              </a:ext>
            </a:extLst>
          </p:cNvPr>
          <p:cNvCxnSpPr>
            <a:cxnSpLocks/>
          </p:cNvCxnSpPr>
          <p:nvPr/>
        </p:nvCxnSpPr>
        <p:spPr>
          <a:xfrm>
            <a:off x="2755900" y="2222865"/>
            <a:ext cx="12700" cy="1260000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22AB93B-B712-97A8-7E5D-1CC9E2908F17}"/>
              </a:ext>
            </a:extLst>
          </p:cNvPr>
          <p:cNvSpPr txBox="1"/>
          <p:nvPr/>
        </p:nvSpPr>
        <p:spPr>
          <a:xfrm rot="5400000">
            <a:off x="663810" y="7719500"/>
            <a:ext cx="1342353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282541"/>
                </a:solidFill>
                <a:effectLst/>
                <a:uLnTx/>
                <a:uFillTx/>
                <a:latin typeface="Bahnschrift" panose="020B0502040204020203" pitchFamily="34" charset="0"/>
                <a:ea typeface="+mn-ea"/>
                <a:cs typeface="+mn-cs"/>
              </a:rPr>
              <a:t>This certificate is awarded because an  activity linked to all themes has been completed to become an Earth Guardian!</a:t>
            </a:r>
          </a:p>
        </p:txBody>
      </p:sp>
      <p:sp>
        <p:nvSpPr>
          <p:cNvPr id="11" name="TextBox 10">
            <a:extLst>
              <a:ext uri="{FF2B5EF4-FFF2-40B4-BE49-F238E27FC236}">
                <a16:creationId xmlns:a16="http://schemas.microsoft.com/office/drawing/2014/main" id="{4A75373D-B080-D023-9621-6C75491568E7}"/>
              </a:ext>
            </a:extLst>
          </p:cNvPr>
          <p:cNvSpPr txBox="1"/>
          <p:nvPr/>
        </p:nvSpPr>
        <p:spPr>
          <a:xfrm rot="5400000">
            <a:off x="2275251" y="2879776"/>
            <a:ext cx="2175596" cy="8617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a:ln>
                  <a:noFill/>
                </a:ln>
                <a:solidFill>
                  <a:srgbClr val="282541"/>
                </a:solidFill>
                <a:effectLst/>
                <a:uLnTx/>
                <a:uFillTx/>
                <a:latin typeface="Bahnschrift" panose="020B0502040204020203" pitchFamily="34" charset="0"/>
                <a:ea typeface="+mn-ea"/>
                <a:cs typeface="+mn-cs"/>
              </a:rPr>
              <a:t>Name: </a:t>
            </a:r>
          </a:p>
        </p:txBody>
      </p:sp>
      <p:cxnSp>
        <p:nvCxnSpPr>
          <p:cNvPr id="12" name="Straight Connector 11">
            <a:extLst>
              <a:ext uri="{FF2B5EF4-FFF2-40B4-BE49-F238E27FC236}">
                <a16:creationId xmlns:a16="http://schemas.microsoft.com/office/drawing/2014/main" id="{2BFF3B36-3D3E-61F0-F986-5A30DF1556AC}"/>
              </a:ext>
            </a:extLst>
          </p:cNvPr>
          <p:cNvCxnSpPr>
            <a:cxnSpLocks/>
          </p:cNvCxnSpPr>
          <p:nvPr/>
        </p:nvCxnSpPr>
        <p:spPr>
          <a:xfrm>
            <a:off x="1370170" y="2146665"/>
            <a:ext cx="12700" cy="720000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0BD936E-0D16-5C0C-89CD-7D9B2E38D8D2}"/>
              </a:ext>
            </a:extLst>
          </p:cNvPr>
          <p:cNvCxnSpPr>
            <a:cxnSpLocks/>
          </p:cNvCxnSpPr>
          <p:nvPr/>
        </p:nvCxnSpPr>
        <p:spPr>
          <a:xfrm>
            <a:off x="1382870" y="10426665"/>
            <a:ext cx="12700" cy="432000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0324038-11CF-87A2-60DF-5E3FE8D3FC5A}"/>
              </a:ext>
            </a:extLst>
          </p:cNvPr>
          <p:cNvSpPr txBox="1"/>
          <p:nvPr/>
        </p:nvSpPr>
        <p:spPr>
          <a:xfrm rot="5400000">
            <a:off x="493888" y="3053613"/>
            <a:ext cx="2789546" cy="8617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a:ln>
                  <a:noFill/>
                </a:ln>
                <a:solidFill>
                  <a:srgbClr val="282541"/>
                </a:solidFill>
                <a:effectLst/>
                <a:uLnTx/>
                <a:uFillTx/>
                <a:latin typeface="Bahnschrift" panose="020B0502040204020203" pitchFamily="34" charset="0"/>
                <a:ea typeface="+mn-ea"/>
                <a:cs typeface="+mn-cs"/>
              </a:rPr>
              <a:t>Teacher: </a:t>
            </a:r>
          </a:p>
        </p:txBody>
      </p:sp>
      <p:pic>
        <p:nvPicPr>
          <p:cNvPr id="2" name="Picture 1">
            <a:extLst>
              <a:ext uri="{FF2B5EF4-FFF2-40B4-BE49-F238E27FC236}">
                <a16:creationId xmlns:a16="http://schemas.microsoft.com/office/drawing/2014/main" id="{6A07D93A-6940-873A-1C69-A2D24E4DD01E}"/>
              </a:ext>
            </a:extLst>
          </p:cNvPr>
          <p:cNvPicPr>
            <a:picLocks noChangeAspect="1"/>
          </p:cNvPicPr>
          <p:nvPr/>
        </p:nvPicPr>
        <p:blipFill>
          <a:blip r:embed="rId4"/>
          <a:stretch>
            <a:fillRect/>
          </a:stretch>
        </p:blipFill>
        <p:spPr>
          <a:xfrm rot="5400000">
            <a:off x="4030602" y="2545028"/>
            <a:ext cx="2382056" cy="2160000"/>
          </a:xfrm>
          <a:prstGeom prst="rect">
            <a:avLst/>
          </a:prstGeom>
        </p:spPr>
      </p:pic>
      <p:sp>
        <p:nvSpPr>
          <p:cNvPr id="15" name="TextBox 14">
            <a:extLst>
              <a:ext uri="{FF2B5EF4-FFF2-40B4-BE49-F238E27FC236}">
                <a16:creationId xmlns:a16="http://schemas.microsoft.com/office/drawing/2014/main" id="{6B4BF97B-5D81-A2EF-35A2-32555684721F}"/>
              </a:ext>
            </a:extLst>
          </p:cNvPr>
          <p:cNvSpPr txBox="1"/>
          <p:nvPr/>
        </p:nvSpPr>
        <p:spPr>
          <a:xfrm rot="5400000">
            <a:off x="1081486" y="10837611"/>
            <a:ext cx="1683666" cy="8617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a:ln>
                  <a:noFill/>
                </a:ln>
                <a:solidFill>
                  <a:srgbClr val="282541"/>
                </a:solidFill>
                <a:effectLst/>
                <a:uLnTx/>
                <a:uFillTx/>
                <a:latin typeface="Bahnschrift" panose="020B0502040204020203" pitchFamily="34" charset="0"/>
                <a:ea typeface="+mn-ea"/>
                <a:cs typeface="+mn-cs"/>
              </a:rPr>
              <a:t>Date:</a:t>
            </a:r>
          </a:p>
        </p:txBody>
      </p:sp>
      <p:pic>
        <p:nvPicPr>
          <p:cNvPr id="4" name="Picture 3">
            <a:extLst>
              <a:ext uri="{FF2B5EF4-FFF2-40B4-BE49-F238E27FC236}">
                <a16:creationId xmlns:a16="http://schemas.microsoft.com/office/drawing/2014/main" id="{2B49A48E-6709-C1A8-BAE8-D06F2D1E059D}"/>
              </a:ext>
            </a:extLst>
          </p:cNvPr>
          <p:cNvPicPr>
            <a:picLocks noChangeAspect="1"/>
          </p:cNvPicPr>
          <p:nvPr/>
        </p:nvPicPr>
        <p:blipFill>
          <a:blip r:embed="rId5"/>
          <a:stretch>
            <a:fillRect/>
          </a:stretch>
        </p:blipFill>
        <p:spPr>
          <a:xfrm rot="5400000">
            <a:off x="4054892" y="7333989"/>
            <a:ext cx="2386517" cy="2160000"/>
          </a:xfrm>
          <a:prstGeom prst="rect">
            <a:avLst/>
          </a:prstGeom>
        </p:spPr>
      </p:pic>
      <p:pic>
        <p:nvPicPr>
          <p:cNvPr id="8" name="Picture 7">
            <a:extLst>
              <a:ext uri="{FF2B5EF4-FFF2-40B4-BE49-F238E27FC236}">
                <a16:creationId xmlns:a16="http://schemas.microsoft.com/office/drawing/2014/main" id="{C1A56A09-B87B-FCFB-C7B1-0E3D0D22DB6E}"/>
              </a:ext>
            </a:extLst>
          </p:cNvPr>
          <p:cNvPicPr>
            <a:picLocks noChangeAspect="1"/>
          </p:cNvPicPr>
          <p:nvPr/>
        </p:nvPicPr>
        <p:blipFill>
          <a:blip r:embed="rId6"/>
          <a:stretch>
            <a:fillRect/>
          </a:stretch>
        </p:blipFill>
        <p:spPr>
          <a:xfrm rot="5400000">
            <a:off x="3997015" y="9761741"/>
            <a:ext cx="2386093" cy="2160000"/>
          </a:xfrm>
          <a:prstGeom prst="rect">
            <a:avLst/>
          </a:prstGeom>
        </p:spPr>
      </p:pic>
      <p:pic>
        <p:nvPicPr>
          <p:cNvPr id="23" name="Picture 22">
            <a:extLst>
              <a:ext uri="{FF2B5EF4-FFF2-40B4-BE49-F238E27FC236}">
                <a16:creationId xmlns:a16="http://schemas.microsoft.com/office/drawing/2014/main" id="{AD316F47-52DF-B3FA-46B1-5B8EB067AAEE}"/>
              </a:ext>
            </a:extLst>
          </p:cNvPr>
          <p:cNvPicPr>
            <a:picLocks noChangeAspect="1"/>
          </p:cNvPicPr>
          <p:nvPr/>
        </p:nvPicPr>
        <p:blipFill>
          <a:blip r:embed="rId7"/>
          <a:stretch>
            <a:fillRect/>
          </a:stretch>
        </p:blipFill>
        <p:spPr>
          <a:xfrm rot="5400000">
            <a:off x="3994543" y="12137584"/>
            <a:ext cx="2507215" cy="2160000"/>
          </a:xfrm>
          <a:prstGeom prst="rect">
            <a:avLst/>
          </a:prstGeom>
        </p:spPr>
      </p:pic>
      <p:pic>
        <p:nvPicPr>
          <p:cNvPr id="21" name="Picture 20">
            <a:extLst>
              <a:ext uri="{FF2B5EF4-FFF2-40B4-BE49-F238E27FC236}">
                <a16:creationId xmlns:a16="http://schemas.microsoft.com/office/drawing/2014/main" id="{3D2245E8-2CD7-9BD7-EA7E-3D274D2AD6B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895" y="0"/>
            <a:ext cx="2143125" cy="2143125"/>
          </a:xfrm>
          <a:prstGeom prst="rect">
            <a:avLst/>
          </a:prstGeom>
        </p:spPr>
      </p:pic>
      <p:pic>
        <p:nvPicPr>
          <p:cNvPr id="22" name="Picture 21">
            <a:extLst>
              <a:ext uri="{FF2B5EF4-FFF2-40B4-BE49-F238E27FC236}">
                <a16:creationId xmlns:a16="http://schemas.microsoft.com/office/drawing/2014/main" id="{B201C722-7631-623B-4B07-E8A909DA91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036968" y="14112875"/>
            <a:ext cx="2143125" cy="2143125"/>
          </a:xfrm>
          <a:prstGeom prst="rect">
            <a:avLst/>
          </a:prstGeom>
        </p:spPr>
      </p:pic>
    </p:spTree>
    <p:extLst>
      <p:ext uri="{BB962C8B-B14F-4D97-AF65-F5344CB8AC3E}">
        <p14:creationId xmlns:p14="http://schemas.microsoft.com/office/powerpoint/2010/main" val="298068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2" descr="Image result for earth stories film festival">
            <a:extLst>
              <a:ext uri="{FF2B5EF4-FFF2-40B4-BE49-F238E27FC236}">
                <a16:creationId xmlns:a16="http://schemas.microsoft.com/office/drawing/2014/main" id="{6697B0E5-AABE-6231-3DB9-22C12D899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682" y="1307638"/>
            <a:ext cx="8700635" cy="58004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69E9B654-9839-DC13-DB7D-B047A65C73BD}"/>
              </a:ext>
            </a:extLst>
          </p:cNvPr>
          <p:cNvSpPr txBox="1"/>
          <p:nvPr/>
        </p:nvSpPr>
        <p:spPr>
          <a:xfrm>
            <a:off x="1745681" y="11350115"/>
            <a:ext cx="8700635" cy="4524315"/>
          </a:xfrm>
          <a:prstGeom prst="rect">
            <a:avLst/>
          </a:prstGeom>
          <a:solidFill>
            <a:schemeClr val="accent2"/>
          </a:solidFill>
          <a:effectLst>
            <a:glow rad="228600">
              <a:schemeClr val="accent2">
                <a:satMod val="175000"/>
                <a:alpha val="40000"/>
              </a:schemeClr>
            </a:glow>
          </a:effectLst>
        </p:spPr>
        <p:style>
          <a:lnRef idx="2">
            <a:schemeClr val="accent6">
              <a:shade val="15000"/>
            </a:schemeClr>
          </a:lnRef>
          <a:fillRef idx="1">
            <a:schemeClr val="accent6"/>
          </a:fillRef>
          <a:effectRef idx="0">
            <a:schemeClr val="accent6"/>
          </a:effectRef>
          <a:fontRef idx="minor">
            <a:schemeClr val="lt1"/>
          </a:fontRef>
        </p:style>
        <p:txBody>
          <a:bodyPr wrap="square" lIns="91440" tIns="45720" rIns="91440" bIns="45720" rtlCol="0" anchor="t">
            <a:spAutoFit/>
          </a:bodyPr>
          <a:lstStyle/>
          <a:p>
            <a:pPr algn="ctr"/>
            <a:r>
              <a:rPr lang="en-GB" sz="9600" b="1">
                <a:latin typeface="Bahnschrift"/>
              </a:rPr>
              <a:t>Film 1: I found the sea from the dump</a:t>
            </a:r>
            <a:endParaRPr lang="en-GB" sz="9600" b="1">
              <a:latin typeface="Bahnschrift" panose="020B0502040204020203" pitchFamily="34" charset="0"/>
            </a:endParaRPr>
          </a:p>
        </p:txBody>
      </p:sp>
    </p:spTree>
    <p:extLst>
      <p:ext uri="{BB962C8B-B14F-4D97-AF65-F5344CB8AC3E}">
        <p14:creationId xmlns:p14="http://schemas.microsoft.com/office/powerpoint/2010/main" val="1220555517"/>
      </p:ext>
    </p:extLst>
  </p:cSld>
  <p:clrMapOvr>
    <a:masterClrMapping/>
  </p:clrMapOvr>
</p:sld>
</file>

<file path=ppt/theme/theme1.xml><?xml version="1.0" encoding="utf-8"?>
<a:theme xmlns:a="http://schemas.openxmlformats.org/drawingml/2006/main" name="Office Theme">
  <a:themeElements>
    <a:clrScheme name="Earth Stories">
      <a:dk1>
        <a:srgbClr val="282541"/>
      </a:dk1>
      <a:lt1>
        <a:srgbClr val="FEFFFE"/>
      </a:lt1>
      <a:dk2>
        <a:srgbClr val="282541"/>
      </a:dk2>
      <a:lt2>
        <a:srgbClr val="FEFFFE"/>
      </a:lt2>
      <a:accent1>
        <a:srgbClr val="94CDD6"/>
      </a:accent1>
      <a:accent2>
        <a:srgbClr val="88BE72"/>
      </a:accent2>
      <a:accent3>
        <a:srgbClr val="FFDE59"/>
      </a:accent3>
      <a:accent4>
        <a:srgbClr val="FFA16E"/>
      </a:accent4>
      <a:accent5>
        <a:srgbClr val="FF5D0E"/>
      </a:accent5>
      <a:accent6>
        <a:srgbClr val="377684"/>
      </a:accent6>
      <a:hlink>
        <a:srgbClr val="A9A3E1"/>
      </a:hlink>
      <a:folHlink>
        <a:srgbClr val="342A4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135</TotalTime>
  <Words>4495</Words>
  <Application>Microsoft Office PowerPoint</Application>
  <PresentationFormat>Custom</PresentationFormat>
  <Paragraphs>530</Paragraphs>
  <Slides>24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Display</vt:lpstr>
      <vt:lpstr>Arial</vt:lpstr>
      <vt:lpstr>Bahnschrift</vt:lpstr>
      <vt:lpstr>Congenial Black</vt:lpstr>
      <vt:lpstr>Office Theme</vt:lpstr>
      <vt:lpstr>PowerPoint Presentation</vt:lpstr>
      <vt:lpstr>          Introduction</vt:lpstr>
      <vt:lpstr>          About the filmmakers</vt:lpstr>
      <vt:lpstr>          About the filmmakers</vt:lpstr>
      <vt:lpstr>             Earth Stories Film Festival</vt:lpstr>
      <vt:lpstr>      Become an Earth Guardian!</vt:lpstr>
      <vt:lpstr>PowerPoint Presentation</vt:lpstr>
      <vt:lpstr>PowerPoint Presentation</vt:lpstr>
      <vt:lpstr>PowerPoint Presentation</vt:lpstr>
      <vt:lpstr>        Lesson Plan                  Activity time: 90 minutes +  This activity is designed to get students thinking about how human settlements and tourism impact the environment and how we can solve these problems. </vt:lpstr>
      <vt:lpstr>Education for Sustainable Development</vt:lpstr>
      <vt:lpstr>PowerPoint Presentation</vt:lpstr>
      <vt:lpstr>PowerPoint Presentation</vt:lpstr>
      <vt:lpstr>PowerPoint Presentation</vt:lpstr>
      <vt:lpstr>Education for Sustainable Development</vt:lpstr>
      <vt:lpstr>PowerPoint Presentation</vt:lpstr>
      <vt:lpstr>PowerPoint Presentation</vt:lpstr>
      <vt:lpstr>Education for Sustainable Development</vt:lpstr>
      <vt:lpstr>PowerPoint Presentation</vt:lpstr>
      <vt:lpstr>PowerPoint Presentation</vt:lpstr>
      <vt:lpstr>How to make a short film</vt:lpstr>
      <vt:lpstr>Storyboard Examples</vt:lpstr>
      <vt:lpstr>Storyboard Template</vt:lpstr>
      <vt:lpstr>PowerPoint Presentation</vt:lpstr>
    </vt:vector>
  </TitlesOfParts>
  <Company>Keele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Become a Climate Hero</dc:title>
  <dc:creator>Nicola Dudley</dc:creator>
  <cp:lastModifiedBy>Nicola Dudley</cp:lastModifiedBy>
  <cp:revision>24</cp:revision>
  <dcterms:created xsi:type="dcterms:W3CDTF">2024-06-14T10:26:31Z</dcterms:created>
  <dcterms:modified xsi:type="dcterms:W3CDTF">2025-10-14T09:02:46Z</dcterms:modified>
</cp:coreProperties>
</file>